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Courier New OS" panose="02070609020205020404" charset="0"/>
      <p:regular r:id="rId44"/>
    </p:embeddedFont>
    <p:embeddedFont>
      <p:font typeface="Courier New OS Bold" panose="02070609020205020404" charset="0"/>
      <p:regular r:id="rId45"/>
    </p:embeddedFont>
    <p:embeddedFont>
      <p:font typeface="IBM Plex Sans Condensed" panose="020B0506050203000203" pitchFamily="34" charset="0"/>
      <p:regular r:id="rId46"/>
    </p:embeddedFont>
    <p:embeddedFont>
      <p:font typeface="Raleway Heavy" panose="020B0604020202020204" charset="0"/>
      <p:regular r:id="rId47"/>
    </p:embeddedFont>
    <p:embeddedFont>
      <p:font typeface="Roboto" panose="02000000000000000000" pitchFamily="2" charset="0"/>
      <p:regular r:id="rId48"/>
    </p:embeddedFont>
    <p:embeddedFont>
      <p:font typeface="Roboto Bold" panose="02000000000000000000" charset="0"/>
      <p:regular r:id="rId49"/>
    </p:embeddedFont>
    <p:embeddedFont>
      <p:font typeface="Roboto Bold Italics" panose="020B0604020202020204" charset="0"/>
      <p:regular r:id="rId50"/>
    </p:embeddedFont>
    <p:embeddedFont>
      <p:font typeface="Roboto Italics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4" autoAdjust="0"/>
    <p:restoredTop sz="95921" autoAdjust="0"/>
  </p:normalViewPr>
  <p:slideViewPr>
    <p:cSldViewPr>
      <p:cViewPr varScale="1">
        <p:scale>
          <a:sx n="97" d="100"/>
          <a:sy n="97" d="100"/>
        </p:scale>
        <p:origin x="70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svg"/><Relationship Id="rId18" Type="http://schemas.openxmlformats.org/officeDocument/2006/relationships/image" Target="../media/image111.svg"/><Relationship Id="rId3" Type="http://schemas.openxmlformats.org/officeDocument/2006/relationships/image" Target="../media/image77.png"/><Relationship Id="rId21" Type="http://schemas.openxmlformats.org/officeDocument/2006/relationships/image" Target="../media/image11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0.svg"/><Relationship Id="rId2" Type="http://schemas.openxmlformats.org/officeDocument/2006/relationships/image" Target="../media/image1.png"/><Relationship Id="rId16" Type="http://schemas.openxmlformats.org/officeDocument/2006/relationships/image" Target="../media/image109.svg"/><Relationship Id="rId20" Type="http://schemas.openxmlformats.org/officeDocument/2006/relationships/image" Target="../media/image1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8.png"/><Relationship Id="rId23" Type="http://schemas.openxmlformats.org/officeDocument/2006/relationships/image" Target="../media/image116.svg"/><Relationship Id="rId10" Type="http://schemas.openxmlformats.org/officeDocument/2006/relationships/image" Target="../media/image104.png"/><Relationship Id="rId19" Type="http://schemas.openxmlformats.org/officeDocument/2006/relationships/image" Target="../media/image112.png"/><Relationship Id="rId4" Type="http://schemas.openxmlformats.org/officeDocument/2006/relationships/image" Target="../media/image92.png"/><Relationship Id="rId9" Type="http://schemas.openxmlformats.org/officeDocument/2006/relationships/image" Target="../media/image103.svg"/><Relationship Id="rId14" Type="http://schemas.openxmlformats.org/officeDocument/2006/relationships/image" Target="../media/image3.png"/><Relationship Id="rId22" Type="http://schemas.openxmlformats.org/officeDocument/2006/relationships/image" Target="../media/image1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sv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77.png"/><Relationship Id="rId7" Type="http://schemas.openxmlformats.org/officeDocument/2006/relationships/image" Target="../media/image1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3.png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64.png"/><Relationship Id="rId3" Type="http://schemas.openxmlformats.org/officeDocument/2006/relationships/image" Target="../media/image77.png"/><Relationship Id="rId7" Type="http://schemas.openxmlformats.org/officeDocument/2006/relationships/image" Target="../media/image138.svg"/><Relationship Id="rId12" Type="http://schemas.openxmlformats.org/officeDocument/2006/relationships/image" Target="../media/image1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136.svg"/><Relationship Id="rId10" Type="http://schemas.openxmlformats.org/officeDocument/2006/relationships/image" Target="../media/image141.sv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5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2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0.svg"/><Relationship Id="rId5" Type="http://schemas.openxmlformats.org/officeDocument/2006/relationships/image" Target="../media/image47.png"/><Relationship Id="rId15" Type="http://schemas.openxmlformats.org/officeDocument/2006/relationships/image" Target="../media/image54.png"/><Relationship Id="rId10" Type="http://schemas.openxmlformats.org/officeDocument/2006/relationships/image" Target="../media/image14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Relationship Id="rId14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.pn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5" Type="http://schemas.openxmlformats.org/officeDocument/2006/relationships/image" Target="../media/image3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9453" y="1167194"/>
            <a:ext cx="2781300" cy="4605338"/>
            <a:chOff x="0" y="0"/>
            <a:chExt cx="2781300" cy="4605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1300" cy="4605274"/>
            </a:xfrm>
            <a:custGeom>
              <a:avLst/>
              <a:gdLst/>
              <a:ahLst/>
              <a:cxnLst/>
              <a:rect l="l" t="t" r="r" b="b"/>
              <a:pathLst>
                <a:path w="2781300" h="4605274">
                  <a:moveTo>
                    <a:pt x="0" y="0"/>
                  </a:moveTo>
                  <a:lnTo>
                    <a:pt x="2781300" y="0"/>
                  </a:lnTo>
                  <a:lnTo>
                    <a:pt x="2781300" y="4605274"/>
                  </a:lnTo>
                  <a:lnTo>
                    <a:pt x="0" y="46052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4365" y="1103690"/>
            <a:ext cx="1682601" cy="4732334"/>
            <a:chOff x="0" y="0"/>
            <a:chExt cx="1682598" cy="4732338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4605274"/>
            </a:xfrm>
            <a:custGeom>
              <a:avLst/>
              <a:gdLst/>
              <a:ahLst/>
              <a:cxnLst/>
              <a:rect l="l" t="t" r="r" b="b"/>
              <a:pathLst>
                <a:path w="523494" h="4605274">
                  <a:moveTo>
                    <a:pt x="0" y="0"/>
                  </a:moveTo>
                  <a:lnTo>
                    <a:pt x="523494" y="0"/>
                  </a:lnTo>
                  <a:lnTo>
                    <a:pt x="523494" y="4605274"/>
                  </a:lnTo>
                  <a:lnTo>
                    <a:pt x="0" y="4605274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4605274"/>
            </a:xfrm>
            <a:custGeom>
              <a:avLst/>
              <a:gdLst/>
              <a:ahLst/>
              <a:cxnLst/>
              <a:rect l="l" t="t" r="r" b="b"/>
              <a:pathLst>
                <a:path w="523621" h="4605274">
                  <a:moveTo>
                    <a:pt x="0" y="0"/>
                  </a:moveTo>
                  <a:lnTo>
                    <a:pt x="523621" y="0"/>
                  </a:lnTo>
                  <a:lnTo>
                    <a:pt x="523621" y="4605274"/>
                  </a:lnTo>
                  <a:lnTo>
                    <a:pt x="0" y="4605274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095502" y="63500"/>
              <a:ext cx="523621" cy="4605274"/>
            </a:xfrm>
            <a:custGeom>
              <a:avLst/>
              <a:gdLst/>
              <a:ahLst/>
              <a:cxnLst/>
              <a:rect l="l" t="t" r="r" b="b"/>
              <a:pathLst>
                <a:path w="523621" h="4605274">
                  <a:moveTo>
                    <a:pt x="0" y="0"/>
                  </a:moveTo>
                  <a:lnTo>
                    <a:pt x="523621" y="0"/>
                  </a:lnTo>
                  <a:lnTo>
                    <a:pt x="523621" y="4605274"/>
                  </a:lnTo>
                  <a:lnTo>
                    <a:pt x="0" y="4605274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107790" y="2520163"/>
            <a:ext cx="4710446" cy="221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0"/>
              </a:lnSpc>
            </a:pPr>
            <a:r>
              <a:rPr lang="en-US" sz="72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Deploying </a:t>
            </a:r>
            <a:r>
              <a:rPr lang="en-US" sz="72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73319" y="5359270"/>
            <a:ext cx="6578098" cy="1138218"/>
            <a:chOff x="0" y="0"/>
            <a:chExt cx="6578105" cy="1138225"/>
          </a:xfrm>
        </p:grpSpPr>
        <p:sp>
          <p:nvSpPr>
            <p:cNvPr id="7" name="Freeform 7"/>
            <p:cNvSpPr/>
            <p:nvPr/>
          </p:nvSpPr>
          <p:spPr>
            <a:xfrm>
              <a:off x="69850" y="69850"/>
              <a:ext cx="6438392" cy="998474"/>
            </a:xfrm>
            <a:custGeom>
              <a:avLst/>
              <a:gdLst/>
              <a:ahLst/>
              <a:cxnLst/>
              <a:rect l="l" t="t" r="r" b="b"/>
              <a:pathLst>
                <a:path w="6438392" h="998474">
                  <a:moveTo>
                    <a:pt x="0" y="0"/>
                  </a:moveTo>
                  <a:lnTo>
                    <a:pt x="6438392" y="0"/>
                  </a:lnTo>
                  <a:lnTo>
                    <a:pt x="6438392" y="998474"/>
                  </a:lnTo>
                  <a:lnTo>
                    <a:pt x="0" y="998474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6451092" cy="1011174"/>
            </a:xfrm>
            <a:custGeom>
              <a:avLst/>
              <a:gdLst/>
              <a:ahLst/>
              <a:cxnLst/>
              <a:rect l="l" t="t" r="r" b="b"/>
              <a:pathLst>
                <a:path w="6451092" h="1011174">
                  <a:moveTo>
                    <a:pt x="6350" y="0"/>
                  </a:moveTo>
                  <a:lnTo>
                    <a:pt x="6451092" y="6350"/>
                  </a:lnTo>
                  <a:lnTo>
                    <a:pt x="6451092" y="1011174"/>
                  </a:lnTo>
                  <a:lnTo>
                    <a:pt x="0" y="1004824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004824"/>
                  </a:lnTo>
                  <a:lnTo>
                    <a:pt x="6350" y="1004824"/>
                  </a:lnTo>
                  <a:lnTo>
                    <a:pt x="6350" y="998474"/>
                  </a:lnTo>
                  <a:lnTo>
                    <a:pt x="6438392" y="1004824"/>
                  </a:lnTo>
                  <a:lnTo>
                    <a:pt x="6438392" y="6350"/>
                  </a:lnTo>
                  <a:lnTo>
                    <a:pt x="6444742" y="6350"/>
                  </a:lnTo>
                  <a:lnTo>
                    <a:pt x="644474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137659" y="4796342"/>
            <a:ext cx="952500" cy="12697"/>
          </a:xfrm>
          <a:custGeom>
            <a:avLst/>
            <a:gdLst/>
            <a:ahLst/>
            <a:cxnLst/>
            <a:rect l="l" t="t" r="r" b="b"/>
            <a:pathLst>
              <a:path w="952500" h="12697">
                <a:moveTo>
                  <a:pt x="0" y="0"/>
                </a:moveTo>
                <a:lnTo>
                  <a:pt x="952500" y="0"/>
                </a:lnTo>
                <a:lnTo>
                  <a:pt x="952500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02865" y="4072442"/>
            <a:ext cx="939803" cy="12697"/>
          </a:xfrm>
          <a:custGeom>
            <a:avLst/>
            <a:gdLst/>
            <a:ahLst/>
            <a:cxnLst/>
            <a:rect l="l" t="t" r="r" b="b"/>
            <a:pathLst>
              <a:path w="939803" h="12697">
                <a:moveTo>
                  <a:pt x="0" y="0"/>
                </a:moveTo>
                <a:lnTo>
                  <a:pt x="939803" y="0"/>
                </a:lnTo>
                <a:lnTo>
                  <a:pt x="939803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72770" y="-63503"/>
            <a:ext cx="2282723" cy="6984997"/>
            <a:chOff x="0" y="0"/>
            <a:chExt cx="2282723" cy="6985000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2155698" cy="6858000"/>
            </a:xfrm>
            <a:custGeom>
              <a:avLst/>
              <a:gdLst/>
              <a:ahLst/>
              <a:cxnLst/>
              <a:rect l="l" t="t" r="r" b="b"/>
              <a:pathLst>
                <a:path w="2155698" h="6858000">
                  <a:moveTo>
                    <a:pt x="0" y="0"/>
                  </a:moveTo>
                  <a:lnTo>
                    <a:pt x="2155698" y="0"/>
                  </a:lnTo>
                  <a:lnTo>
                    <a:pt x="215569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25322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66979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370457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3319" y="5300348"/>
            <a:ext cx="6578098" cy="472973"/>
          </a:xfrm>
          <a:custGeom>
            <a:avLst/>
            <a:gdLst/>
            <a:ahLst/>
            <a:cxnLst/>
            <a:rect l="l" t="t" r="r" b="b"/>
            <a:pathLst>
              <a:path w="6578098" h="472973">
                <a:moveTo>
                  <a:pt x="0" y="0"/>
                </a:moveTo>
                <a:lnTo>
                  <a:pt x="6578098" y="0"/>
                </a:lnTo>
                <a:lnTo>
                  <a:pt x="6578098" y="472974"/>
                </a:lnTo>
                <a:lnTo>
                  <a:pt x="0" y="472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69065" y="647433"/>
            <a:ext cx="9117092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StartingtheNomad Service –DevMode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9065" y="1920392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065" y="3380384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9065" y="4471568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1965" y="1931622"/>
            <a:ext cx="7805509" cy="3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The Nomad agent can be started in </a:t>
            </a:r>
            <a:r>
              <a:rPr lang="en-US" sz="2400" spc="2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development mode</a:t>
            </a: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6265" y="2336825"/>
            <a:ext cx="108814" cy="35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9165" y="2300430"/>
            <a:ext cx="3444288" cy="3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also known as: </a:t>
            </a:r>
            <a:r>
              <a:rPr lang="en-US" sz="2400" i="1">
                <a:solidFill>
                  <a:srgbClr val="00CA8E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dev agent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265" y="2647740"/>
            <a:ext cx="3799980" cy="40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•also known as: </a:t>
            </a:r>
            <a:r>
              <a:rPr lang="en-US" sz="2400" i="1">
                <a:solidFill>
                  <a:srgbClr val="00CA8E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dev mode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965" y="3086805"/>
            <a:ext cx="8980237" cy="176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This quickly starts a single agent on your local machine and acts 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-US" sz="2400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lang="en-US" sz="2400" i="1">
                <a:solidFill>
                  <a:srgbClr val="3F3F3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and</a:t>
            </a:r>
            <a:r>
              <a:rPr lang="en-US" sz="2400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for testing</a:t>
            </a:r>
          </a:p>
          <a:p>
            <a:pPr algn="l">
              <a:lnSpc>
                <a:spcPts val="60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 mode should </a:t>
            </a:r>
            <a:r>
              <a:rPr lang="en-US" sz="2400" spc="2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NEVER</a:t>
            </a: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be used for production…only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1693" y="5991349"/>
            <a:ext cx="4974336" cy="33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nomad agent –dev –bind 0.0.0.0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4551" y="5416458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30" name="TextBox 3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3540338" cy="6984778"/>
            <a:chOff x="0" y="0"/>
            <a:chExt cx="3540341" cy="6984784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3413379" cy="6857746"/>
            </a:xfrm>
            <a:custGeom>
              <a:avLst/>
              <a:gdLst/>
              <a:ahLst/>
              <a:cxnLst/>
              <a:rect l="l" t="t" r="r" b="b"/>
              <a:pathLst>
                <a:path w="3413379" h="6857746">
                  <a:moveTo>
                    <a:pt x="0" y="0"/>
                  </a:moveTo>
                  <a:lnTo>
                    <a:pt x="0" y="6857746"/>
                  </a:lnTo>
                  <a:lnTo>
                    <a:pt x="3413379" y="6857746"/>
                  </a:lnTo>
                  <a:lnTo>
                    <a:pt x="3413379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79730" y="358140"/>
              <a:ext cx="1008126" cy="44450"/>
            </a:xfrm>
            <a:custGeom>
              <a:avLst/>
              <a:gdLst/>
              <a:ahLst/>
              <a:cxnLst/>
              <a:rect l="l" t="t" r="r" b="b"/>
              <a:pathLst>
                <a:path w="1008126" h="44450">
                  <a:moveTo>
                    <a:pt x="0" y="0"/>
                  </a:moveTo>
                  <a:lnTo>
                    <a:pt x="1008126" y="0"/>
                  </a:lnTo>
                  <a:lnTo>
                    <a:pt x="1008126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626" y="641337"/>
            <a:ext cx="3035941" cy="110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600" b="1" spc="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Start Nomad Agent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0839" y="9998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0839" y="19142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0839" y="2638111"/>
            <a:ext cx="90678" cy="11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0839" y="43526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83739" y="996458"/>
            <a:ext cx="6433471" cy="3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Before we can start Nomad as a server or client, we first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21839" y="1301258"/>
            <a:ext cx="2786596" cy="3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need a </a:t>
            </a: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configuration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3739" y="1663208"/>
            <a:ext cx="7113299" cy="147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The configuration file is written in </a:t>
            </a: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HCL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and contains all the </a:t>
            </a:r>
          </a:p>
          <a:p>
            <a:pPr algn="l">
              <a:lnSpc>
                <a:spcPts val="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information needed for Nomad to run</a:t>
            </a:r>
          </a:p>
          <a:p>
            <a:pPr algn="l">
              <a:lnSpc>
                <a:spcPts val="4799"/>
              </a:lnSpc>
            </a:pPr>
            <a:r>
              <a:rPr lang="en-US" sz="19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Configuration files differ slightly for Nomad servers vs. clients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83739" y="3206258"/>
            <a:ext cx="7988989" cy="176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19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Drivers/prerequisites must be installed on Nomad clients, such as </a:t>
            </a:r>
          </a:p>
          <a:p>
            <a:pPr algn="l">
              <a:lnSpc>
                <a:spcPts val="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</a:p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Other configurations such as a Nomad user, directories, permissions, </a:t>
            </a:r>
          </a:p>
          <a:p>
            <a:pPr algn="l">
              <a:lnSpc>
                <a:spcPts val="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and prerequisites must be done before starting a Nomad server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98039" y="4905061"/>
            <a:ext cx="90678" cy="14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9"/>
              </a:lnSpc>
            </a:pPr>
            <a:r>
              <a:rPr lang="en-US" sz="1999" spc="-13">
                <a:solidFill>
                  <a:srgbClr val="00CA8E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21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4999"/>
              </a:lnSpc>
            </a:pPr>
            <a:r>
              <a:rPr lang="en-US" sz="1999" spc="-15">
                <a:solidFill>
                  <a:srgbClr val="00CA8E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40939" y="4863608"/>
            <a:ext cx="4481246" cy="147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spc="1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systemd</a:t>
            </a:r>
            <a:r>
              <a:rPr lang="en-US" sz="19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config file</a:t>
            </a:r>
          </a:p>
          <a:p>
            <a:pPr algn="l">
              <a:lnSpc>
                <a:spcPts val="21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Local </a:t>
            </a: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Nomad user 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 run the service</a:t>
            </a:r>
          </a:p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Directories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for storing configs and logs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855" y="5518080"/>
            <a:ext cx="2178901" cy="11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Find useful files and configurations here:</a:t>
            </a:r>
          </a:p>
          <a:p>
            <a:pPr algn="l">
              <a:lnSpc>
                <a:spcPts val="4500"/>
              </a:lnSpc>
            </a:pPr>
            <a:r>
              <a:rPr lang="en-US" sz="1800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btk.me/nomad</a:t>
            </a:r>
          </a:p>
        </p:txBody>
      </p:sp>
      <p:sp>
        <p:nvSpPr>
          <p:cNvPr id="22" name="TextBox 22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872034" cy="6984997"/>
            <a:chOff x="0" y="0"/>
            <a:chExt cx="1872044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744980" cy="6857746"/>
            </a:xfrm>
            <a:custGeom>
              <a:avLst/>
              <a:gdLst/>
              <a:ahLst/>
              <a:cxnLst/>
              <a:rect l="l" t="t" r="r" b="b"/>
              <a:pathLst>
                <a:path w="1744980" h="6857746">
                  <a:moveTo>
                    <a:pt x="0" y="0"/>
                  </a:moveTo>
                  <a:lnTo>
                    <a:pt x="0" y="6857746"/>
                  </a:lnTo>
                  <a:lnTo>
                    <a:pt x="1744980" y="6857746"/>
                  </a:lnTo>
                  <a:lnTo>
                    <a:pt x="174498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63651" y="63500"/>
              <a:ext cx="355092" cy="6858000"/>
            </a:xfrm>
            <a:custGeom>
              <a:avLst/>
              <a:gdLst/>
              <a:ahLst/>
              <a:cxnLst/>
              <a:rect l="l" t="t" r="r" b="b"/>
              <a:pathLst>
                <a:path w="355092" h="6858000">
                  <a:moveTo>
                    <a:pt x="0" y="0"/>
                  </a:moveTo>
                  <a:lnTo>
                    <a:pt x="0" y="6858000"/>
                  </a:lnTo>
                  <a:lnTo>
                    <a:pt x="355092" y="685800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08432" y="63500"/>
              <a:ext cx="355219" cy="6858000"/>
            </a:xfrm>
            <a:custGeom>
              <a:avLst/>
              <a:gdLst/>
              <a:ahLst/>
              <a:cxnLst/>
              <a:rect l="l" t="t" r="r" b="b"/>
              <a:pathLst>
                <a:path w="355219" h="6858000">
                  <a:moveTo>
                    <a:pt x="0" y="0"/>
                  </a:moveTo>
                  <a:lnTo>
                    <a:pt x="0" y="6858000"/>
                  </a:lnTo>
                  <a:lnTo>
                    <a:pt x="355219" y="6858000"/>
                  </a:lnTo>
                  <a:lnTo>
                    <a:pt x="35521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08456" y="63500"/>
              <a:ext cx="355092" cy="6858000"/>
            </a:xfrm>
            <a:custGeom>
              <a:avLst/>
              <a:gdLst/>
              <a:ahLst/>
              <a:cxnLst/>
              <a:rect l="l" t="t" r="r" b="b"/>
              <a:pathLst>
                <a:path w="355092" h="6858000">
                  <a:moveTo>
                    <a:pt x="0" y="0"/>
                  </a:moveTo>
                  <a:lnTo>
                    <a:pt x="0" y="6858000"/>
                  </a:lnTo>
                  <a:lnTo>
                    <a:pt x="355092" y="685800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38591" y="453847"/>
            <a:ext cx="1008059" cy="44453"/>
            <a:chOff x="0" y="0"/>
            <a:chExt cx="1008062" cy="44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7322" y="610857"/>
            <a:ext cx="5637295" cy="118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Agent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Configuration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File</a:t>
            </a:r>
          </a:p>
          <a:p>
            <a:pPr algn="l">
              <a:lnSpc>
                <a:spcPts val="4199"/>
              </a:lnSpc>
            </a:pPr>
            <a:r>
              <a:rPr lang="en-US" sz="1800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Primary parameters for the configuration file: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63394" y="1879873"/>
            <a:ext cx="81610" cy="467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1800" spc="-14">
                <a:solidFill>
                  <a:srgbClr val="00CA8E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4500"/>
              </a:lnSpc>
            </a:pPr>
            <a:r>
              <a:rPr lang="en-US" sz="1800" spc="-14">
                <a:solidFill>
                  <a:srgbClr val="00CA8E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 • • • • • • • • • 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65755" y="6576898"/>
            <a:ext cx="1532411" cy="31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CA8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{} = stanza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A5281-36F7-3F03-D941-02D2BA67E0AC}"/>
              </a:ext>
            </a:extLst>
          </p:cNvPr>
          <p:cNvSpPr txBox="1"/>
          <p:nvPr/>
        </p:nvSpPr>
        <p:spPr>
          <a:xfrm>
            <a:off x="2691994" y="2019015"/>
            <a:ext cx="6115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name–name of the local Nomad agent </a:t>
            </a:r>
            <a:r>
              <a:rPr lang="en-US" dirty="0" err="1"/>
              <a:t>data_dir</a:t>
            </a:r>
            <a:r>
              <a:rPr lang="en-US" dirty="0"/>
              <a:t>–directory where Nomad will store agent state (data) </a:t>
            </a:r>
            <a:r>
              <a:rPr lang="en-US" dirty="0" err="1"/>
              <a:t>bind_addr</a:t>
            </a:r>
            <a:r>
              <a:rPr lang="en-US" dirty="0"/>
              <a:t>–what IP address the Nomad agent should bind to for networking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F7462E-125D-3CC5-80B1-633FC65CC5F0}"/>
              </a:ext>
            </a:extLst>
          </p:cNvPr>
          <p:cNvSpPr txBox="1"/>
          <p:nvPr/>
        </p:nvSpPr>
        <p:spPr>
          <a:xfrm>
            <a:off x="2649963" y="3222183"/>
            <a:ext cx="63674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advertise{}–what IP(s) to use to advertise for network services </a:t>
            </a:r>
          </a:p>
          <a:p>
            <a:endParaRPr lang="en-IN" sz="1400" dirty="0"/>
          </a:p>
          <a:p>
            <a:r>
              <a:rPr lang="en-IN" sz="1400" dirty="0"/>
              <a:t>ports{}–specify the ports used for different services </a:t>
            </a:r>
          </a:p>
          <a:p>
            <a:endParaRPr lang="en-IN" sz="1400" dirty="0"/>
          </a:p>
          <a:p>
            <a:r>
              <a:rPr lang="en-IN" sz="1400" dirty="0" err="1"/>
              <a:t>tls</a:t>
            </a:r>
            <a:r>
              <a:rPr lang="en-IN" sz="1400" dirty="0"/>
              <a:t>{}–TLS configurations </a:t>
            </a:r>
            <a:r>
              <a:rPr lang="en-IN" sz="1400" dirty="0" err="1"/>
              <a:t>datacenter</a:t>
            </a:r>
            <a:r>
              <a:rPr lang="en-IN" sz="1400" dirty="0"/>
              <a:t>–defines what </a:t>
            </a:r>
            <a:r>
              <a:rPr lang="en-IN" sz="1400" dirty="0" err="1"/>
              <a:t>datacenter</a:t>
            </a:r>
            <a:r>
              <a:rPr lang="en-IN" sz="1400" dirty="0"/>
              <a:t> the local agent is a member of </a:t>
            </a:r>
            <a:r>
              <a:rPr lang="en-IN" sz="1400" dirty="0" err="1"/>
              <a:t>log_file</a:t>
            </a:r>
            <a:r>
              <a:rPr lang="en-IN" sz="1400" dirty="0"/>
              <a:t>–where does store Nomad logs </a:t>
            </a:r>
          </a:p>
          <a:p>
            <a:endParaRPr lang="en-IN" sz="1400" dirty="0"/>
          </a:p>
          <a:p>
            <a:r>
              <a:rPr lang="en-IN" sz="1400" dirty="0"/>
              <a:t>server{}–Nomad server configuration (not needed for clients) </a:t>
            </a:r>
          </a:p>
          <a:p>
            <a:endParaRPr lang="en-IN" sz="1400" dirty="0"/>
          </a:p>
          <a:p>
            <a:r>
              <a:rPr lang="en-IN" sz="1400" dirty="0"/>
              <a:t>client{}–Nomad client configuration (not needed for servers) </a:t>
            </a:r>
          </a:p>
          <a:p>
            <a:endParaRPr lang="en-IN" sz="1400" dirty="0"/>
          </a:p>
          <a:p>
            <a:r>
              <a:rPr lang="en-IN" sz="1400" dirty="0" err="1"/>
              <a:t>acl</a:t>
            </a:r>
            <a:r>
              <a:rPr lang="en-IN" sz="1400" dirty="0"/>
              <a:t>{}–ACL configuration (enable, TTLs) </a:t>
            </a:r>
          </a:p>
          <a:p>
            <a:endParaRPr lang="en-IN" sz="1400" dirty="0"/>
          </a:p>
          <a:p>
            <a:r>
              <a:rPr lang="en-IN" sz="1400" dirty="0"/>
              <a:t>vault{} –configuration of Vault integration </a:t>
            </a:r>
          </a:p>
          <a:p>
            <a:endParaRPr lang="en-IN" sz="1400" dirty="0"/>
          </a:p>
          <a:p>
            <a:r>
              <a:rPr lang="en-IN" sz="1400" dirty="0"/>
              <a:t>consul{} –configuration of Consul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46963" y="0"/>
            <a:ext cx="1745037" cy="6858000"/>
            <a:chOff x="0" y="0"/>
            <a:chExt cx="1745044" cy="6858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980" cy="6858000"/>
            </a:xfrm>
            <a:custGeom>
              <a:avLst/>
              <a:gdLst/>
              <a:ahLst/>
              <a:cxnLst/>
              <a:rect l="l" t="t" r="r" b="b"/>
              <a:pathLst>
                <a:path w="1744980" h="6858000">
                  <a:moveTo>
                    <a:pt x="0" y="0"/>
                  </a:moveTo>
                  <a:lnTo>
                    <a:pt x="1744980" y="0"/>
                  </a:lnTo>
                  <a:lnTo>
                    <a:pt x="17449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76282" y="1270968"/>
            <a:ext cx="7772400" cy="5544645"/>
          </a:xfrm>
          <a:custGeom>
            <a:avLst/>
            <a:gdLst/>
            <a:ahLst/>
            <a:cxnLst/>
            <a:rect l="l" t="t" r="r" b="b"/>
            <a:pathLst>
              <a:path w="7772400" h="5544645">
                <a:moveTo>
                  <a:pt x="0" y="0"/>
                </a:moveTo>
                <a:lnTo>
                  <a:pt x="7772400" y="0"/>
                </a:lnTo>
                <a:lnTo>
                  <a:pt x="7772400" y="5544646"/>
                </a:lnTo>
                <a:lnTo>
                  <a:pt x="0" y="5544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28446" y="-49387"/>
            <a:ext cx="1182072" cy="6970881"/>
            <a:chOff x="0" y="0"/>
            <a:chExt cx="1182065" cy="6970878"/>
          </a:xfrm>
        </p:grpSpPr>
        <p:sp>
          <p:nvSpPr>
            <p:cNvPr id="10" name="Freeform 10"/>
            <p:cNvSpPr/>
            <p:nvPr/>
          </p:nvSpPr>
          <p:spPr>
            <a:xfrm>
              <a:off x="418592" y="63500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3524" y="63500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9065" y="647433"/>
            <a:ext cx="5637295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Agent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Configuration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07744" y="6536779"/>
            <a:ext cx="2723960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https://btk.me/nomad_server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872034" cy="6984997"/>
            <a:chOff x="0" y="0"/>
            <a:chExt cx="1872044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744980" cy="6858000"/>
            </a:xfrm>
            <a:custGeom>
              <a:avLst/>
              <a:gdLst/>
              <a:ahLst/>
              <a:cxnLst/>
              <a:rect l="l" t="t" r="r" b="b"/>
              <a:pathLst>
                <a:path w="1744980" h="6858000">
                  <a:moveTo>
                    <a:pt x="0" y="0"/>
                  </a:moveTo>
                  <a:lnTo>
                    <a:pt x="0" y="6858000"/>
                  </a:lnTo>
                  <a:lnTo>
                    <a:pt x="1744980" y="6858000"/>
                  </a:lnTo>
                  <a:lnTo>
                    <a:pt x="174498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63651" y="63500"/>
              <a:ext cx="355092" cy="6858000"/>
            </a:xfrm>
            <a:custGeom>
              <a:avLst/>
              <a:gdLst/>
              <a:ahLst/>
              <a:cxnLst/>
              <a:rect l="l" t="t" r="r" b="b"/>
              <a:pathLst>
                <a:path w="355092" h="6858000">
                  <a:moveTo>
                    <a:pt x="0" y="0"/>
                  </a:moveTo>
                  <a:lnTo>
                    <a:pt x="0" y="6858000"/>
                  </a:lnTo>
                  <a:lnTo>
                    <a:pt x="355092" y="685800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08432" y="63500"/>
              <a:ext cx="355219" cy="6858000"/>
            </a:xfrm>
            <a:custGeom>
              <a:avLst/>
              <a:gdLst/>
              <a:ahLst/>
              <a:cxnLst/>
              <a:rect l="l" t="t" r="r" b="b"/>
              <a:pathLst>
                <a:path w="355219" h="6858000">
                  <a:moveTo>
                    <a:pt x="0" y="0"/>
                  </a:moveTo>
                  <a:lnTo>
                    <a:pt x="0" y="6858000"/>
                  </a:lnTo>
                  <a:lnTo>
                    <a:pt x="355219" y="6858000"/>
                  </a:lnTo>
                  <a:lnTo>
                    <a:pt x="35521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08456" y="63500"/>
              <a:ext cx="355092" cy="6858000"/>
            </a:xfrm>
            <a:custGeom>
              <a:avLst/>
              <a:gdLst/>
              <a:ahLst/>
              <a:cxnLst/>
              <a:rect l="l" t="t" r="r" b="b"/>
              <a:pathLst>
                <a:path w="355092" h="6858000">
                  <a:moveTo>
                    <a:pt x="0" y="0"/>
                  </a:moveTo>
                  <a:lnTo>
                    <a:pt x="0" y="6858000"/>
                  </a:lnTo>
                  <a:lnTo>
                    <a:pt x="355092" y="685800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643016" y="385782"/>
            <a:ext cx="1008059" cy="44453"/>
            <a:chOff x="0" y="0"/>
            <a:chExt cx="1008062" cy="44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8126" cy="44450"/>
            </a:xfrm>
            <a:custGeom>
              <a:avLst/>
              <a:gdLst/>
              <a:ahLst/>
              <a:cxnLst/>
              <a:rect l="l" t="t" r="r" b="b"/>
              <a:pathLst>
                <a:path w="1008126" h="44450">
                  <a:moveTo>
                    <a:pt x="0" y="0"/>
                  </a:moveTo>
                  <a:lnTo>
                    <a:pt x="1008126" y="0"/>
                  </a:lnTo>
                  <a:lnTo>
                    <a:pt x="1008126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9257" y="1181748"/>
            <a:ext cx="9413510" cy="5676252"/>
          </a:xfrm>
          <a:custGeom>
            <a:avLst/>
            <a:gdLst/>
            <a:ahLst/>
            <a:cxnLst/>
            <a:rect l="l" t="t" r="r" b="b"/>
            <a:pathLst>
              <a:path w="9413510" h="5676252">
                <a:moveTo>
                  <a:pt x="0" y="0"/>
                </a:moveTo>
                <a:lnTo>
                  <a:pt x="9413510" y="0"/>
                </a:lnTo>
                <a:lnTo>
                  <a:pt x="9413510" y="5676252"/>
                </a:lnTo>
                <a:lnTo>
                  <a:pt x="0" y="5676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86319" y="488937"/>
            <a:ext cx="5637295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Agent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Configuration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88448" y="6542875"/>
            <a:ext cx="2723960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https://btk.me/nomad_server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72037" y="1192787"/>
            <a:ext cx="2770356" cy="2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File Continued from Previous Slide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3460" y="-63503"/>
            <a:ext cx="1872034" cy="6984997"/>
            <a:chOff x="0" y="0"/>
            <a:chExt cx="1872044" cy="698500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1744980" cy="6858000"/>
            </a:xfrm>
            <a:custGeom>
              <a:avLst/>
              <a:gdLst/>
              <a:ahLst/>
              <a:cxnLst/>
              <a:rect l="l" t="t" r="r" b="b"/>
              <a:pathLst>
                <a:path w="1744980" h="6858000">
                  <a:moveTo>
                    <a:pt x="0" y="0"/>
                  </a:moveTo>
                  <a:lnTo>
                    <a:pt x="1744980" y="0"/>
                  </a:lnTo>
                  <a:lnTo>
                    <a:pt x="17449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63651" y="77597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08432" y="77597"/>
              <a:ext cx="355219" cy="6843903"/>
            </a:xfrm>
            <a:custGeom>
              <a:avLst/>
              <a:gdLst/>
              <a:ahLst/>
              <a:cxnLst/>
              <a:rect l="l" t="t" r="r" b="b"/>
              <a:pathLst>
                <a:path w="355219" h="6843903">
                  <a:moveTo>
                    <a:pt x="0" y="0"/>
                  </a:moveTo>
                  <a:lnTo>
                    <a:pt x="0" y="6843903"/>
                  </a:lnTo>
                  <a:lnTo>
                    <a:pt x="355219" y="6843903"/>
                  </a:lnTo>
                  <a:lnTo>
                    <a:pt x="35521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108456" y="77597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58707" y="1464612"/>
            <a:ext cx="5954068" cy="5393388"/>
          </a:xfrm>
          <a:custGeom>
            <a:avLst/>
            <a:gdLst/>
            <a:ahLst/>
            <a:cxnLst/>
            <a:rect l="l" t="t" r="r" b="b"/>
            <a:pathLst>
              <a:path w="5954068" h="5393388">
                <a:moveTo>
                  <a:pt x="0" y="0"/>
                </a:moveTo>
                <a:lnTo>
                  <a:pt x="5954068" y="0"/>
                </a:lnTo>
                <a:lnTo>
                  <a:pt x="5954068" y="5393388"/>
                </a:lnTo>
                <a:lnTo>
                  <a:pt x="0" y="5393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9065" y="647433"/>
            <a:ext cx="5637295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Agent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Configuration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7744" y="6536779"/>
            <a:ext cx="2723960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https://btk.me/nomad_server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4891" y="1549403"/>
            <a:ext cx="2770356" cy="2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File Continued from Previous Slide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77190" y="336296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50226" y="238249"/>
            <a:ext cx="1156506" cy="1326185"/>
          </a:xfrm>
          <a:custGeom>
            <a:avLst/>
            <a:gdLst/>
            <a:ahLst/>
            <a:cxnLst/>
            <a:rect l="l" t="t" r="r" b="b"/>
            <a:pathLst>
              <a:path w="1156506" h="1326185">
                <a:moveTo>
                  <a:pt x="0" y="0"/>
                </a:moveTo>
                <a:lnTo>
                  <a:pt x="1156507" y="0"/>
                </a:lnTo>
                <a:lnTo>
                  <a:pt x="1156507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55" t="-12445" r="-31172" b="-697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54" t="-12440" r="-31171" b="-6973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0457" y="5511479"/>
            <a:ext cx="6811651" cy="1324718"/>
          </a:xfrm>
          <a:custGeom>
            <a:avLst/>
            <a:gdLst/>
            <a:ahLst/>
            <a:cxnLst/>
            <a:rect l="l" t="t" r="r" b="b"/>
            <a:pathLst>
              <a:path w="6811651" h="1324718">
                <a:moveTo>
                  <a:pt x="0" y="0"/>
                </a:moveTo>
                <a:lnTo>
                  <a:pt x="6811651" y="0"/>
                </a:lnTo>
                <a:lnTo>
                  <a:pt x="6811651" y="1324718"/>
                </a:lnTo>
                <a:lnTo>
                  <a:pt x="0" y="1324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0457" y="3359601"/>
            <a:ext cx="6181925" cy="1578835"/>
          </a:xfrm>
          <a:custGeom>
            <a:avLst/>
            <a:gdLst/>
            <a:ahLst/>
            <a:cxnLst/>
            <a:rect l="l" t="t" r="r" b="b"/>
            <a:pathLst>
              <a:path w="6181925" h="1578835">
                <a:moveTo>
                  <a:pt x="0" y="0"/>
                </a:moveTo>
                <a:lnTo>
                  <a:pt x="6181925" y="0"/>
                </a:lnTo>
                <a:lnTo>
                  <a:pt x="6181925" y="1578835"/>
                </a:lnTo>
                <a:lnTo>
                  <a:pt x="0" y="1578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0457" y="1821228"/>
            <a:ext cx="8281826" cy="841581"/>
          </a:xfrm>
          <a:custGeom>
            <a:avLst/>
            <a:gdLst/>
            <a:ahLst/>
            <a:cxnLst/>
            <a:rect l="l" t="t" r="r" b="b"/>
            <a:pathLst>
              <a:path w="8281826" h="841581">
                <a:moveTo>
                  <a:pt x="0" y="0"/>
                </a:moveTo>
                <a:lnTo>
                  <a:pt x="8281825" y="0"/>
                </a:lnTo>
                <a:lnTo>
                  <a:pt x="8281825" y="841581"/>
                </a:lnTo>
                <a:lnTo>
                  <a:pt x="0" y="841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88171" y="4410189"/>
            <a:ext cx="2889780" cy="1870643"/>
          </a:xfrm>
          <a:custGeom>
            <a:avLst/>
            <a:gdLst/>
            <a:ahLst/>
            <a:cxnLst/>
            <a:rect l="l" t="t" r="r" b="b"/>
            <a:pathLst>
              <a:path w="2889780" h="1870643">
                <a:moveTo>
                  <a:pt x="0" y="0"/>
                </a:moveTo>
                <a:lnTo>
                  <a:pt x="2889780" y="0"/>
                </a:lnTo>
                <a:lnTo>
                  <a:pt x="2889780" y="1870644"/>
                </a:lnTo>
                <a:lnTo>
                  <a:pt x="0" y="1870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1942" y="440407"/>
            <a:ext cx="4146252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Other Tasks Needed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1432" y="1357646"/>
            <a:ext cx="3074965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Create a local Nomad user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432" y="2863358"/>
            <a:ext cx="3261865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Create a Directory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2200" y="5146310"/>
            <a:ext cx="3605232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Create the systemdservice file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3341" y="4509849"/>
            <a:ext cx="2391308" cy="9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sz="2400" b="1" spc="2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Note: </a:t>
            </a:r>
            <a:r>
              <a:rPr lang="en-US" sz="2400" spc="2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If you use a </a:t>
            </a:r>
          </a:p>
          <a:p>
            <a:pPr algn="ctr">
              <a:lnSpc>
                <a:spcPts val="2427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Package Manager, many of these tasks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06360" y="5482733"/>
            <a:ext cx="1872110" cy="32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7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are done for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928" y="3828307"/>
            <a:ext cx="747789" cy="9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9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sudo</a:t>
            </a: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$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sudo</a:t>
            </a: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$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sudo</a:t>
            </a:r>
            <a:endParaRPr lang="en-US" sz="1599" spc="3" dirty="0">
              <a:solidFill>
                <a:srgbClr val="3F3F3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1703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sudo</a:t>
            </a:r>
            <a:endParaRPr lang="en-US" sz="1599" spc="3" dirty="0">
              <a:solidFill>
                <a:srgbClr val="3F3F3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60597" y="3828307"/>
            <a:ext cx="623116" cy="49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9"/>
              </a:lnSpc>
            </a:pP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mkdir</a:t>
            </a: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chown</a:t>
            </a:r>
            <a:endParaRPr lang="en-US" sz="1599" spc="3" dirty="0">
              <a:solidFill>
                <a:srgbClr val="3F3F3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94022" y="3828307"/>
            <a:ext cx="1869958" cy="2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-p /etc/nomad.d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94022" y="4069099"/>
            <a:ext cx="1371257" cy="2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nomad:nomad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60872" y="4069099"/>
            <a:ext cx="1495911" cy="2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/etc/nomad.d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60597" y="4322093"/>
            <a:ext cx="3615528" cy="49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touch /etc/nomad.d/server.hcl</a:t>
            </a:r>
          </a:p>
          <a:p>
            <a:pPr algn="ctr">
              <a:lnSpc>
                <a:spcPts val="1703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/etc/nomad.d/data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60597" y="4581925"/>
            <a:ext cx="623116" cy="23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mkdir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6671" y="5989349"/>
            <a:ext cx="747789" cy="4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7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sudo $ sudo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62340" y="5989349"/>
            <a:ext cx="4862379" cy="4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touch /etc/systemd/system/nomad.service vi /etc/systemd/system/nomad.service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51149" y="6486163"/>
            <a:ext cx="3615680" cy="2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7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&lt;paste file from GitHub here&gt;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4928" y="2239166"/>
            <a:ext cx="1121864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</a:t>
            </a:r>
            <a:r>
              <a:rPr lang="en-US" sz="1599" spc="3" dirty="0" err="1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useradd</a:t>
            </a:r>
            <a:endParaRPr lang="en-US" sz="1599" spc="3" dirty="0">
              <a:solidFill>
                <a:srgbClr val="3F3F3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627309" y="2239166"/>
            <a:ext cx="3490827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--system --home /etc/nomad.d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72190" y="2239166"/>
            <a:ext cx="2992212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--shell /bin/false nomad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5489" y="640632"/>
            <a:ext cx="401526" cy="283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858"/>
              </a:lnSpc>
            </a:pPr>
            <a:r>
              <a:rPr lang="en-US" sz="5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1 2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5489" y="4832775"/>
            <a:ext cx="401526" cy="92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437462" y="3420018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82371" y="5565810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17017" y="1874682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3540338" cy="6984997"/>
            <a:chOff x="0" y="0"/>
            <a:chExt cx="3540341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3413379" cy="6858000"/>
            </a:xfrm>
            <a:custGeom>
              <a:avLst/>
              <a:gdLst/>
              <a:ahLst/>
              <a:cxnLst/>
              <a:rect l="l" t="t" r="r" b="b"/>
              <a:pathLst>
                <a:path w="3413379" h="6858000">
                  <a:moveTo>
                    <a:pt x="0" y="0"/>
                  </a:moveTo>
                  <a:lnTo>
                    <a:pt x="0" y="6858000"/>
                  </a:lnTo>
                  <a:lnTo>
                    <a:pt x="3413379" y="6858000"/>
                  </a:lnTo>
                  <a:lnTo>
                    <a:pt x="3413379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79730" y="358140"/>
              <a:ext cx="1008126" cy="44450"/>
            </a:xfrm>
            <a:custGeom>
              <a:avLst/>
              <a:gdLst/>
              <a:ahLst/>
              <a:cxnLst/>
              <a:rect l="l" t="t" r="r" b="b"/>
              <a:pathLst>
                <a:path w="1008126" h="44450">
                  <a:moveTo>
                    <a:pt x="0" y="0"/>
                  </a:moveTo>
                  <a:lnTo>
                    <a:pt x="1008126" y="0"/>
                  </a:lnTo>
                  <a:lnTo>
                    <a:pt x="1008126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20007" y="4823365"/>
            <a:ext cx="6811651" cy="1837353"/>
          </a:xfrm>
          <a:custGeom>
            <a:avLst/>
            <a:gdLst/>
            <a:ahLst/>
            <a:cxnLst/>
            <a:rect l="l" t="t" r="r" b="b"/>
            <a:pathLst>
              <a:path w="6811651" h="1837353">
                <a:moveTo>
                  <a:pt x="0" y="0"/>
                </a:moveTo>
                <a:lnTo>
                  <a:pt x="6811652" y="0"/>
                </a:lnTo>
                <a:lnTo>
                  <a:pt x="6811652" y="1837353"/>
                </a:lnTo>
                <a:lnTo>
                  <a:pt x="0" y="183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7626" y="641337"/>
            <a:ext cx="3035941" cy="110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600" b="1" spc="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Start Nomad Agent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0839" y="9998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0839" y="19142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0839" y="28286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40839" y="404781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3739" y="4044458"/>
            <a:ext cx="7148922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However, you can start Nomad manually if you want using the Nomad command: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3739" y="996458"/>
            <a:ext cx="6360414" cy="3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Now that we have all the requirements, we can start the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1839" y="1301258"/>
            <a:ext cx="1621193" cy="3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Nomad server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83739" y="1910858"/>
            <a:ext cx="7460399" cy="122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Normally our service manager would be configured to start the Nomad server for us by executing the command below In Linux, this is </a:t>
            </a:r>
            <a:r>
              <a:rPr lang="en-US" sz="1999" b="1" i="1">
                <a:solidFill>
                  <a:srgbClr val="00CA8E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systemctl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or similar. Windows would be </a:t>
            </a:r>
            <a:r>
              <a:rPr lang="en-US" sz="1999" b="1" i="1">
                <a:solidFill>
                  <a:srgbClr val="00CA8E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Windows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3739" y="3130058"/>
            <a:ext cx="1910458" cy="3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 i="1" spc="1">
                <a:solidFill>
                  <a:srgbClr val="00CA8E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Service Manager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855" y="5518080"/>
            <a:ext cx="2178901" cy="11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Find useful files and configurations here:</a:t>
            </a:r>
          </a:p>
          <a:p>
            <a:pPr algn="l">
              <a:lnSpc>
                <a:spcPts val="4500"/>
              </a:lnSpc>
            </a:pPr>
            <a:r>
              <a:rPr lang="en-US" sz="1800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btk.me/nomad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6221" y="5308502"/>
            <a:ext cx="5610444" cy="52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Start Nomad by point to a config file </a:t>
            </a:r>
            <a:r>
              <a:rPr lang="en-US" sz="1599" b="1" spc="3" dirty="0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agent –config /</a:t>
            </a:r>
            <a:r>
              <a:rPr lang="en-US" sz="1599" b="1" spc="3" dirty="0" err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etc</a:t>
            </a:r>
            <a:r>
              <a:rPr lang="en-US" sz="1599" b="1" spc="3" dirty="0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/</a:t>
            </a:r>
            <a:r>
              <a:rPr lang="en-US" sz="1599" b="1" spc="3" dirty="0" err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nomad.d</a:t>
            </a:r>
            <a:r>
              <a:rPr lang="en-US" sz="1599" b="1" spc="3" dirty="0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/</a:t>
            </a:r>
            <a:r>
              <a:rPr lang="en-US" sz="1599" b="1" spc="3" dirty="0" err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server.hcl</a:t>
            </a:r>
            <a:endParaRPr lang="en-US" sz="1599" b="1" spc="3" dirty="0">
              <a:solidFill>
                <a:srgbClr val="3F3F3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86221" y="6046118"/>
            <a:ext cx="4987271" cy="52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 dirty="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Start Nomad by pointing to a directory </a:t>
            </a:r>
            <a:r>
              <a:rPr lang="en-US" sz="1599" b="1" spc="3" dirty="0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agent –config /</a:t>
            </a:r>
            <a:r>
              <a:rPr lang="en-US" sz="1599" b="1" spc="3" dirty="0" err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etc</a:t>
            </a:r>
            <a:r>
              <a:rPr lang="en-US" sz="1599" b="1" spc="3" dirty="0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/</a:t>
            </a:r>
            <a:r>
              <a:rPr lang="en-US" sz="1599" b="1" spc="3" dirty="0" err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nomad.d</a:t>
            </a:r>
            <a:endParaRPr lang="en-US" sz="1599" b="1" spc="3" dirty="0">
              <a:solidFill>
                <a:srgbClr val="3F3F3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46738" y="4907442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25" name="TextBox 2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249523"/>
            <a:ext cx="12318997" cy="1671980"/>
            <a:chOff x="0" y="0"/>
            <a:chExt cx="12319000" cy="167198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44955"/>
            </a:xfrm>
            <a:custGeom>
              <a:avLst/>
              <a:gdLst/>
              <a:ahLst/>
              <a:cxnLst/>
              <a:rect l="l" t="t" r="r" b="b"/>
              <a:pathLst>
                <a:path w="12192000" h="1544955">
                  <a:moveTo>
                    <a:pt x="0" y="0"/>
                  </a:moveTo>
                  <a:lnTo>
                    <a:pt x="0" y="1544955"/>
                  </a:lnTo>
                  <a:lnTo>
                    <a:pt x="12192000" y="1544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74370"/>
              <a:ext cx="12192000" cy="328676"/>
            </a:xfrm>
            <a:custGeom>
              <a:avLst/>
              <a:gdLst/>
              <a:ahLst/>
              <a:cxnLst/>
              <a:rect l="l" t="t" r="r" b="b"/>
              <a:pathLst>
                <a:path w="12192000" h="328676">
                  <a:moveTo>
                    <a:pt x="12192000" y="0"/>
                  </a:moveTo>
                  <a:lnTo>
                    <a:pt x="12192000" y="328676"/>
                  </a:lnTo>
                  <a:lnTo>
                    <a:pt x="0" y="328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5821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02792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796533" y="1964846"/>
            <a:ext cx="54073" cy="1975371"/>
            <a:chOff x="0" y="0"/>
            <a:chExt cx="54077" cy="197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02" cy="1975358"/>
            </a:xfrm>
            <a:custGeom>
              <a:avLst/>
              <a:gdLst/>
              <a:ahLst/>
              <a:cxnLst/>
              <a:rect l="l" t="t" r="r" b="b"/>
              <a:pathLst>
                <a:path w="54102" h="1975358">
                  <a:moveTo>
                    <a:pt x="0" y="1975358"/>
                  </a:moveTo>
                  <a:lnTo>
                    <a:pt x="0" y="0"/>
                  </a:lnTo>
                  <a:lnTo>
                    <a:pt x="54102" y="0"/>
                  </a:lnTo>
                  <a:lnTo>
                    <a:pt x="54102" y="1975358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325237" y="1931499"/>
            <a:ext cx="6390513" cy="202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Starting the Nomad 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729" y="2034845"/>
            <a:ext cx="3645322" cy="16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2470147" cy="6858000"/>
            <a:chOff x="0" y="0"/>
            <a:chExt cx="2470150" cy="685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0150" cy="6858000"/>
            </a:xfrm>
            <a:custGeom>
              <a:avLst/>
              <a:gdLst/>
              <a:ahLst/>
              <a:cxnLst/>
              <a:rect l="l" t="t" r="r" b="b"/>
              <a:pathLst>
                <a:path w="2470150" h="6858000">
                  <a:moveTo>
                    <a:pt x="0" y="0"/>
                  </a:moveTo>
                  <a:lnTo>
                    <a:pt x="2470150" y="0"/>
                  </a:lnTo>
                  <a:lnTo>
                    <a:pt x="24701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51127" y="2102996"/>
            <a:ext cx="1008059" cy="46034"/>
            <a:chOff x="0" y="0"/>
            <a:chExt cx="1008062" cy="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6401" y="-63503"/>
            <a:ext cx="1697345" cy="6984997"/>
            <a:chOff x="0" y="0"/>
            <a:chExt cx="1697342" cy="6985000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6858000"/>
            </a:xfrm>
            <a:custGeom>
              <a:avLst/>
              <a:gdLst/>
              <a:ahLst/>
              <a:cxnLst/>
              <a:rect l="l" t="t" r="r" b="b"/>
              <a:pathLst>
                <a:path w="523494" h="6858000">
                  <a:moveTo>
                    <a:pt x="0" y="0"/>
                  </a:moveTo>
                  <a:lnTo>
                    <a:pt x="523494" y="0"/>
                  </a:lnTo>
                  <a:lnTo>
                    <a:pt x="52349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10234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03578" y="2321643"/>
            <a:ext cx="6203280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Server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3578" y="3336627"/>
            <a:ext cx="4436154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Clustering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0952" y="1463040"/>
            <a:ext cx="1453896" cy="1456944"/>
          </a:xfrm>
          <a:custGeom>
            <a:avLst/>
            <a:gdLst/>
            <a:ahLst/>
            <a:cxnLst/>
            <a:rect l="l" t="t" r="r" b="b"/>
            <a:pathLst>
              <a:path w="1453896" h="1456944">
                <a:moveTo>
                  <a:pt x="0" y="0"/>
                </a:moveTo>
                <a:lnTo>
                  <a:pt x="1453896" y="0"/>
                </a:lnTo>
                <a:lnTo>
                  <a:pt x="1453896" y="1456944"/>
                </a:lnTo>
                <a:lnTo>
                  <a:pt x="0" y="145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3289" y="1665294"/>
            <a:ext cx="315763" cy="362093"/>
          </a:xfrm>
          <a:custGeom>
            <a:avLst/>
            <a:gdLst/>
            <a:ahLst/>
            <a:cxnLst/>
            <a:rect l="l" t="t" r="r" b="b"/>
            <a:pathLst>
              <a:path w="315763" h="362093">
                <a:moveTo>
                  <a:pt x="0" y="0"/>
                </a:moveTo>
                <a:lnTo>
                  <a:pt x="315764" y="0"/>
                </a:lnTo>
                <a:lnTo>
                  <a:pt x="315764" y="362093"/>
                </a:lnTo>
                <a:lnTo>
                  <a:pt x="0" y="362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54" t="-12445" r="-31172" b="-69740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83460" y="-63332"/>
            <a:ext cx="1872034" cy="6984835"/>
            <a:chOff x="0" y="0"/>
            <a:chExt cx="1872044" cy="6984835"/>
          </a:xfrm>
        </p:grpSpPr>
        <p:sp>
          <p:nvSpPr>
            <p:cNvPr id="9" name="Freeform 9"/>
            <p:cNvSpPr/>
            <p:nvPr/>
          </p:nvSpPr>
          <p:spPr>
            <a:xfrm>
              <a:off x="63500" y="64135"/>
              <a:ext cx="1744980" cy="6857238"/>
            </a:xfrm>
            <a:custGeom>
              <a:avLst/>
              <a:gdLst/>
              <a:ahLst/>
              <a:cxnLst/>
              <a:rect l="l" t="t" r="r" b="b"/>
              <a:pathLst>
                <a:path w="1744980" h="6857238">
                  <a:moveTo>
                    <a:pt x="0" y="0"/>
                  </a:moveTo>
                  <a:lnTo>
                    <a:pt x="0" y="6857238"/>
                  </a:lnTo>
                  <a:lnTo>
                    <a:pt x="1744980" y="6857238"/>
                  </a:lnTo>
                  <a:lnTo>
                    <a:pt x="174498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63651" y="63500"/>
              <a:ext cx="355092" cy="6857873"/>
            </a:xfrm>
            <a:custGeom>
              <a:avLst/>
              <a:gdLst/>
              <a:ahLst/>
              <a:cxnLst/>
              <a:rect l="l" t="t" r="r" b="b"/>
              <a:pathLst>
                <a:path w="355092" h="6857873">
                  <a:moveTo>
                    <a:pt x="0" y="0"/>
                  </a:moveTo>
                  <a:lnTo>
                    <a:pt x="0" y="6857873"/>
                  </a:lnTo>
                  <a:lnTo>
                    <a:pt x="355092" y="685787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8432" y="63500"/>
              <a:ext cx="355219" cy="6857873"/>
            </a:xfrm>
            <a:custGeom>
              <a:avLst/>
              <a:gdLst/>
              <a:ahLst/>
              <a:cxnLst/>
              <a:rect l="l" t="t" r="r" b="b"/>
              <a:pathLst>
                <a:path w="355219" h="6857873">
                  <a:moveTo>
                    <a:pt x="0" y="0"/>
                  </a:moveTo>
                  <a:lnTo>
                    <a:pt x="0" y="6857873"/>
                  </a:lnTo>
                  <a:lnTo>
                    <a:pt x="355219" y="6857873"/>
                  </a:lnTo>
                  <a:lnTo>
                    <a:pt x="35521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08456" y="63500"/>
              <a:ext cx="355092" cy="6857873"/>
            </a:xfrm>
            <a:custGeom>
              <a:avLst/>
              <a:gdLst/>
              <a:ahLst/>
              <a:cxnLst/>
              <a:rect l="l" t="t" r="r" b="b"/>
              <a:pathLst>
                <a:path w="355092" h="6857873">
                  <a:moveTo>
                    <a:pt x="0" y="0"/>
                  </a:moveTo>
                  <a:lnTo>
                    <a:pt x="0" y="6857873"/>
                  </a:lnTo>
                  <a:lnTo>
                    <a:pt x="355092" y="685787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54" t="-12440" r="-31171" b="-6973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3693" y="1034129"/>
            <a:ext cx="9851841" cy="5513194"/>
          </a:xfrm>
          <a:custGeom>
            <a:avLst/>
            <a:gdLst/>
            <a:ahLst/>
            <a:cxnLst/>
            <a:rect l="l" t="t" r="r" b="b"/>
            <a:pathLst>
              <a:path w="9851841" h="5513194">
                <a:moveTo>
                  <a:pt x="0" y="0"/>
                </a:moveTo>
                <a:lnTo>
                  <a:pt x="9851841" y="0"/>
                </a:lnTo>
                <a:lnTo>
                  <a:pt x="9851841" y="5513194"/>
                </a:lnTo>
                <a:lnTo>
                  <a:pt x="0" y="5513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41516" y="5770902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9"/>
                </a:lnTo>
                <a:lnTo>
                  <a:pt x="0" y="436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3" t="-12862" r="-29998" b="-6932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951493" y="5672804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04611" y="5589184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9"/>
                </a:lnTo>
                <a:lnTo>
                  <a:pt x="0" y="436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1" t="-12862" r="-30000" b="-6932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021312" y="5297767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974440" y="5214156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9"/>
                </a:lnTo>
                <a:lnTo>
                  <a:pt x="0" y="436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1" t="-12862" r="-30000" b="-69322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102885" y="4116343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30" y="0"/>
                </a:lnTo>
                <a:lnTo>
                  <a:pt x="311030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56013" y="4032733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3" t="-12862" r="-29998" b="-69322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103068" y="3617928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4"/>
                </a:lnTo>
                <a:lnTo>
                  <a:pt x="0" y="292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56186" y="3534318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1" t="-12862" r="-30000" b="-6932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132387" y="3327121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85514" y="3243510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3" t="-12862" r="-29998" b="-69322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183890" y="3144202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4"/>
                </a:lnTo>
                <a:lnTo>
                  <a:pt x="0" y="2921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37017" y="3060592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103" t="-12862" r="-29998" b="-69322"/>
            </a:stretch>
          </a:blipFill>
        </p:spPr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569624" y="5849655"/>
            <a:ext cx="884339" cy="314668"/>
            <a:chOff x="0" y="0"/>
            <a:chExt cx="884339" cy="3146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4428" cy="314706"/>
            </a:xfrm>
            <a:custGeom>
              <a:avLst/>
              <a:gdLst/>
              <a:ahLst/>
              <a:cxnLst/>
              <a:rect l="l" t="t" r="r" b="b"/>
              <a:pathLst>
                <a:path w="884428" h="314706">
                  <a:moveTo>
                    <a:pt x="0" y="41148"/>
                  </a:moveTo>
                  <a:lnTo>
                    <a:pt x="871474" y="0"/>
                  </a:lnTo>
                  <a:lnTo>
                    <a:pt x="884428" y="273558"/>
                  </a:lnTo>
                  <a:lnTo>
                    <a:pt x="12954" y="314706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493776" y="5550408"/>
            <a:ext cx="1075944" cy="1075944"/>
          </a:xfrm>
          <a:custGeom>
            <a:avLst/>
            <a:gdLst/>
            <a:ahLst/>
            <a:cxnLst/>
            <a:rect l="l" t="t" r="r" b="b"/>
            <a:pathLst>
              <a:path w="1075944" h="1075944">
                <a:moveTo>
                  <a:pt x="0" y="0"/>
                </a:moveTo>
                <a:lnTo>
                  <a:pt x="1075944" y="0"/>
                </a:lnTo>
                <a:lnTo>
                  <a:pt x="1075944" y="1075944"/>
                </a:lnTo>
                <a:lnTo>
                  <a:pt x="0" y="107594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53300" y="6089123"/>
            <a:ext cx="175965" cy="201787"/>
          </a:xfrm>
          <a:custGeom>
            <a:avLst/>
            <a:gdLst/>
            <a:ahLst/>
            <a:cxnLst/>
            <a:rect l="l" t="t" r="r" b="b"/>
            <a:pathLst>
              <a:path w="175965" h="201787">
                <a:moveTo>
                  <a:pt x="0" y="0"/>
                </a:moveTo>
                <a:lnTo>
                  <a:pt x="175965" y="0"/>
                </a:lnTo>
                <a:lnTo>
                  <a:pt x="175965" y="201787"/>
                </a:lnTo>
                <a:lnTo>
                  <a:pt x="0" y="201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54" t="-12442" r="-31173" b="-69742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29056" y="4669536"/>
            <a:ext cx="323088" cy="323088"/>
          </a:xfrm>
          <a:custGeom>
            <a:avLst/>
            <a:gdLst/>
            <a:ahLst/>
            <a:cxnLst/>
            <a:rect l="l" t="t" r="r" b="b"/>
            <a:pathLst>
              <a:path w="323088" h="323088">
                <a:moveTo>
                  <a:pt x="0" y="0"/>
                </a:moveTo>
                <a:lnTo>
                  <a:pt x="323088" y="0"/>
                </a:lnTo>
                <a:lnTo>
                  <a:pt x="323088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69065" y="647433"/>
            <a:ext cx="3615099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Journey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3694" y="4052573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Intro Nomad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38532" y="3958085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Install Nomad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03369" y="3753869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Start Nomad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68207" y="3375917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Secure Nomad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73698" y="2159765"/>
            <a:ext cx="531009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 Config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75823" y="1714757"/>
            <a:ext cx="530104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Create Jobs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07213" y="1306325"/>
            <a:ext cx="451542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Day 2 Ops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54460" y="1487357"/>
            <a:ext cx="676018" cy="36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"/>
              </a:lnSpc>
            </a:pPr>
            <a:r>
              <a:rPr lang="en-US" sz="10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Manage Workloads</a:t>
            </a:r>
          </a:p>
        </p:txBody>
      </p:sp>
      <p:sp>
        <p:nvSpPr>
          <p:cNvPr id="43" name="TextBox 43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14366" y="272405"/>
            <a:ext cx="1008059" cy="46034"/>
            <a:chOff x="0" y="0"/>
            <a:chExt cx="1008062" cy="46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98493" y="-63503"/>
            <a:ext cx="1757010" cy="6984997"/>
            <a:chOff x="0" y="0"/>
            <a:chExt cx="1757007" cy="698500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1630045" cy="6858000"/>
            </a:xfrm>
            <a:custGeom>
              <a:avLst/>
              <a:gdLst/>
              <a:ahLst/>
              <a:cxnLst/>
              <a:rect l="l" t="t" r="r" b="b"/>
              <a:pathLst>
                <a:path w="1630045" h="6858000">
                  <a:moveTo>
                    <a:pt x="0" y="0"/>
                  </a:moveTo>
                  <a:lnTo>
                    <a:pt x="0" y="6858000"/>
                  </a:lnTo>
                  <a:lnTo>
                    <a:pt x="1630045" y="6858000"/>
                  </a:lnTo>
                  <a:lnTo>
                    <a:pt x="1630045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4276" y="63500"/>
              <a:ext cx="350139" cy="6858000"/>
            </a:xfrm>
            <a:custGeom>
              <a:avLst/>
              <a:gdLst/>
              <a:ahLst/>
              <a:cxnLst/>
              <a:rect l="l" t="t" r="r" b="b"/>
              <a:pathLst>
                <a:path w="350139" h="6858000">
                  <a:moveTo>
                    <a:pt x="0" y="0"/>
                  </a:moveTo>
                  <a:lnTo>
                    <a:pt x="0" y="6858000"/>
                  </a:lnTo>
                  <a:lnTo>
                    <a:pt x="350139" y="6858000"/>
                  </a:lnTo>
                  <a:lnTo>
                    <a:pt x="35013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35661" y="63500"/>
              <a:ext cx="350139" cy="6858000"/>
            </a:xfrm>
            <a:custGeom>
              <a:avLst/>
              <a:gdLst/>
              <a:ahLst/>
              <a:cxnLst/>
              <a:rect l="l" t="t" r="r" b="b"/>
              <a:pathLst>
                <a:path w="350139" h="6858000">
                  <a:moveTo>
                    <a:pt x="0" y="0"/>
                  </a:moveTo>
                  <a:lnTo>
                    <a:pt x="0" y="6858000"/>
                  </a:lnTo>
                  <a:lnTo>
                    <a:pt x="350139" y="6858000"/>
                  </a:lnTo>
                  <a:lnTo>
                    <a:pt x="35013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032256" y="63500"/>
              <a:ext cx="350139" cy="6858000"/>
            </a:xfrm>
            <a:custGeom>
              <a:avLst/>
              <a:gdLst/>
              <a:ahLst/>
              <a:cxnLst/>
              <a:rect l="l" t="t" r="r" b="b"/>
              <a:pathLst>
                <a:path w="350139" h="6858000">
                  <a:moveTo>
                    <a:pt x="0" y="0"/>
                  </a:moveTo>
                  <a:lnTo>
                    <a:pt x="0" y="6858000"/>
                  </a:lnTo>
                  <a:lnTo>
                    <a:pt x="350139" y="6858000"/>
                  </a:lnTo>
                  <a:lnTo>
                    <a:pt x="35013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02622" y="507082"/>
            <a:ext cx="4130478" cy="96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3199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Typcial</a:t>
            </a:r>
            <a:r>
              <a:rPr lang="en-US" sz="3199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199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Deployment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5806" y="2045275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5806" y="2750125"/>
            <a:ext cx="90678" cy="99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5806" y="4255075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556" y="2041922"/>
            <a:ext cx="8915819" cy="282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 a production environment, you'll need high availability that single node doesn't provide you</a:t>
            </a:r>
          </a:p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 typical deployment architecture includes 3-5 servers per Nomad cluster</a:t>
            </a:r>
          </a:p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The servers use the Raft protocol to elect a cluster "Leader" to manage </a:t>
            </a:r>
          </a:p>
          <a:p>
            <a:pPr algn="l">
              <a:lnSpc>
                <a:spcPts val="1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priorities, evaluations, and allocations. The leader replicates data to followers</a:t>
            </a:r>
          </a:p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The server nodes must maintain a quorum to ensure the Nomad service is up </a:t>
            </a:r>
          </a:p>
          <a:p>
            <a:pPr algn="l">
              <a:lnSpc>
                <a:spcPts val="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and running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006" y="4883725"/>
            <a:ext cx="90678" cy="107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33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8756" y="4842272"/>
            <a:ext cx="6117012" cy="109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3-node cluster provides a failure tolerance of 1 node</a:t>
            </a:r>
          </a:p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5-node cluster provides a failure tolerance of 2 nodes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7192" y="366646"/>
            <a:ext cx="1008059" cy="46034"/>
            <a:chOff x="0" y="0"/>
            <a:chExt cx="1008062" cy="46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19679" y="1816770"/>
            <a:ext cx="12231348" cy="2207743"/>
          </a:xfrm>
          <a:custGeom>
            <a:avLst/>
            <a:gdLst/>
            <a:ahLst/>
            <a:cxnLst/>
            <a:rect l="l" t="t" r="r" b="b"/>
            <a:pathLst>
              <a:path w="12231348" h="2207743">
                <a:moveTo>
                  <a:pt x="0" y="0"/>
                </a:moveTo>
                <a:lnTo>
                  <a:pt x="12231348" y="0"/>
                </a:lnTo>
                <a:lnTo>
                  <a:pt x="12231348" y="2207743"/>
                </a:lnTo>
                <a:lnTo>
                  <a:pt x="0" y="2207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28607" y="2453916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4388" y="2453916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049367" y="3078375"/>
            <a:ext cx="475583" cy="157172"/>
            <a:chOff x="0" y="0"/>
            <a:chExt cx="475577" cy="157162"/>
          </a:xfrm>
        </p:grpSpPr>
        <p:sp>
          <p:nvSpPr>
            <p:cNvPr id="10" name="Freeform 10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475615" y="63627"/>
                  </a:moveTo>
                  <a:lnTo>
                    <a:pt x="34671" y="63627"/>
                  </a:lnTo>
                  <a:lnTo>
                    <a:pt x="34671" y="98552"/>
                  </a:lnTo>
                  <a:lnTo>
                    <a:pt x="475615" y="98552"/>
                  </a:lnTo>
                  <a:close/>
                  <a:moveTo>
                    <a:pt x="130683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130"/>
                  </a:cubicBezTo>
                  <a:lnTo>
                    <a:pt x="156591" y="132080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179"/>
                  </a:lnTo>
                  <a:cubicBezTo>
                    <a:pt x="156591" y="30353"/>
                    <a:pt x="159385" y="19685"/>
                    <a:pt x="154432" y="11303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49443" y="2722788"/>
            <a:ext cx="475583" cy="157172"/>
            <a:chOff x="0" y="0"/>
            <a:chExt cx="475577" cy="157162"/>
          </a:xfrm>
        </p:grpSpPr>
        <p:sp>
          <p:nvSpPr>
            <p:cNvPr id="12" name="Freeform 12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0" y="63627"/>
                  </a:moveTo>
                  <a:lnTo>
                    <a:pt x="440944" y="63627"/>
                  </a:lnTo>
                  <a:lnTo>
                    <a:pt x="440944" y="98552"/>
                  </a:lnTo>
                  <a:lnTo>
                    <a:pt x="0" y="98552"/>
                  </a:lnTo>
                  <a:close/>
                  <a:moveTo>
                    <a:pt x="344932" y="4953"/>
                  </a:moveTo>
                  <a:lnTo>
                    <a:pt x="475615" y="81153"/>
                  </a:lnTo>
                  <a:lnTo>
                    <a:pt x="344932" y="157353"/>
                  </a:lnTo>
                  <a:cubicBezTo>
                    <a:pt x="336550" y="162179"/>
                    <a:pt x="325882" y="159385"/>
                    <a:pt x="321056" y="151130"/>
                  </a:cubicBezTo>
                  <a:lnTo>
                    <a:pt x="319024" y="132080"/>
                  </a:lnTo>
                  <a:lnTo>
                    <a:pt x="432181" y="66040"/>
                  </a:lnTo>
                  <a:lnTo>
                    <a:pt x="432181" y="96266"/>
                  </a:lnTo>
                  <a:lnTo>
                    <a:pt x="327406" y="35052"/>
                  </a:lnTo>
                  <a:cubicBezTo>
                    <a:pt x="319024" y="30226"/>
                    <a:pt x="316230" y="19558"/>
                    <a:pt x="321183" y="11176"/>
                  </a:cubicBezTo>
                  <a:lnTo>
                    <a:pt x="33667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5348145" y="2666705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7" y="0"/>
                </a:lnTo>
                <a:lnTo>
                  <a:pt x="449227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09817" y="2666705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14056" y="2666705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63503" y="5145014"/>
            <a:ext cx="12318997" cy="1776479"/>
            <a:chOff x="0" y="0"/>
            <a:chExt cx="12319000" cy="1776489"/>
          </a:xfrm>
        </p:grpSpPr>
        <p:sp>
          <p:nvSpPr>
            <p:cNvPr id="17" name="Freeform 17"/>
            <p:cNvSpPr/>
            <p:nvPr/>
          </p:nvSpPr>
          <p:spPr>
            <a:xfrm>
              <a:off x="68834" y="63500"/>
              <a:ext cx="12186666" cy="1649476"/>
            </a:xfrm>
            <a:custGeom>
              <a:avLst/>
              <a:gdLst/>
              <a:ahLst/>
              <a:cxnLst/>
              <a:rect l="l" t="t" r="r" b="b"/>
              <a:pathLst>
                <a:path w="12186666" h="1649476">
                  <a:moveTo>
                    <a:pt x="0" y="0"/>
                  </a:moveTo>
                  <a:lnTo>
                    <a:pt x="0" y="1649476"/>
                  </a:lnTo>
                  <a:lnTo>
                    <a:pt x="12186666" y="1649476"/>
                  </a:lnTo>
                  <a:lnTo>
                    <a:pt x="12186666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84276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63500" y="335661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63500" y="1032256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531023" y="3078318"/>
            <a:ext cx="456648" cy="157172"/>
            <a:chOff x="0" y="0"/>
            <a:chExt cx="456641" cy="157162"/>
          </a:xfrm>
        </p:grpSpPr>
        <p:sp>
          <p:nvSpPr>
            <p:cNvPr id="22" name="Freeform 22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456692" y="63500"/>
                  </a:moveTo>
                  <a:lnTo>
                    <a:pt x="34671" y="63754"/>
                  </a:lnTo>
                  <a:lnTo>
                    <a:pt x="34671" y="98679"/>
                  </a:lnTo>
                  <a:lnTo>
                    <a:pt x="456692" y="98552"/>
                  </a:lnTo>
                  <a:close/>
                  <a:moveTo>
                    <a:pt x="130556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003"/>
                  </a:cubicBezTo>
                  <a:lnTo>
                    <a:pt x="156591" y="131953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052"/>
                  </a:lnTo>
                  <a:cubicBezTo>
                    <a:pt x="156591" y="30226"/>
                    <a:pt x="159385" y="19431"/>
                    <a:pt x="154432" y="11176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4531100" y="2722788"/>
            <a:ext cx="456638" cy="157172"/>
            <a:chOff x="0" y="0"/>
            <a:chExt cx="456641" cy="157162"/>
          </a:xfrm>
        </p:grpSpPr>
        <p:sp>
          <p:nvSpPr>
            <p:cNvPr id="24" name="Freeform 24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0" y="63627"/>
                  </a:moveTo>
                  <a:lnTo>
                    <a:pt x="422021" y="63627"/>
                  </a:lnTo>
                  <a:lnTo>
                    <a:pt x="422021" y="98552"/>
                  </a:lnTo>
                  <a:lnTo>
                    <a:pt x="0" y="98552"/>
                  </a:lnTo>
                  <a:close/>
                  <a:moveTo>
                    <a:pt x="326009" y="4953"/>
                  </a:moveTo>
                  <a:lnTo>
                    <a:pt x="456692" y="81153"/>
                  </a:lnTo>
                  <a:lnTo>
                    <a:pt x="326009" y="157353"/>
                  </a:lnTo>
                  <a:cubicBezTo>
                    <a:pt x="317627" y="162179"/>
                    <a:pt x="306959" y="159385"/>
                    <a:pt x="302133" y="151130"/>
                  </a:cubicBezTo>
                  <a:lnTo>
                    <a:pt x="300101" y="132080"/>
                  </a:lnTo>
                  <a:lnTo>
                    <a:pt x="413131" y="66040"/>
                  </a:lnTo>
                  <a:lnTo>
                    <a:pt x="413131" y="96266"/>
                  </a:lnTo>
                  <a:lnTo>
                    <a:pt x="308356" y="35052"/>
                  </a:lnTo>
                  <a:cubicBezTo>
                    <a:pt x="299974" y="30226"/>
                    <a:pt x="297180" y="19558"/>
                    <a:pt x="302133" y="11176"/>
                  </a:cubicBezTo>
                  <a:lnTo>
                    <a:pt x="31762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433828" y="2453916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515028" y="2666705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27628" y="2433390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654588" y="3078375"/>
            <a:ext cx="475574" cy="157172"/>
            <a:chOff x="0" y="0"/>
            <a:chExt cx="475577" cy="157162"/>
          </a:xfrm>
        </p:grpSpPr>
        <p:sp>
          <p:nvSpPr>
            <p:cNvPr id="31" name="Freeform 31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475615" y="63627"/>
                  </a:moveTo>
                  <a:lnTo>
                    <a:pt x="34671" y="63627"/>
                  </a:lnTo>
                  <a:lnTo>
                    <a:pt x="34671" y="98552"/>
                  </a:lnTo>
                  <a:lnTo>
                    <a:pt x="475615" y="98552"/>
                  </a:lnTo>
                  <a:close/>
                  <a:moveTo>
                    <a:pt x="130683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130"/>
                  </a:cubicBezTo>
                  <a:lnTo>
                    <a:pt x="156591" y="132080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179"/>
                  </a:lnTo>
                  <a:cubicBezTo>
                    <a:pt x="156591" y="30353"/>
                    <a:pt x="159385" y="19685"/>
                    <a:pt x="154432" y="11303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654664" y="2722788"/>
            <a:ext cx="475583" cy="157172"/>
            <a:chOff x="0" y="0"/>
            <a:chExt cx="475577" cy="157162"/>
          </a:xfrm>
        </p:grpSpPr>
        <p:sp>
          <p:nvSpPr>
            <p:cNvPr id="33" name="Freeform 33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0" y="63627"/>
                  </a:moveTo>
                  <a:lnTo>
                    <a:pt x="440944" y="63627"/>
                  </a:lnTo>
                  <a:lnTo>
                    <a:pt x="440944" y="98552"/>
                  </a:lnTo>
                  <a:lnTo>
                    <a:pt x="0" y="98552"/>
                  </a:lnTo>
                  <a:close/>
                  <a:moveTo>
                    <a:pt x="344932" y="4953"/>
                  </a:moveTo>
                  <a:lnTo>
                    <a:pt x="475615" y="81153"/>
                  </a:lnTo>
                  <a:lnTo>
                    <a:pt x="344932" y="157353"/>
                  </a:lnTo>
                  <a:cubicBezTo>
                    <a:pt x="336550" y="162179"/>
                    <a:pt x="325882" y="159385"/>
                    <a:pt x="321056" y="151130"/>
                  </a:cubicBezTo>
                  <a:lnTo>
                    <a:pt x="319024" y="132080"/>
                  </a:lnTo>
                  <a:lnTo>
                    <a:pt x="432181" y="66040"/>
                  </a:lnTo>
                  <a:lnTo>
                    <a:pt x="432181" y="96266"/>
                  </a:lnTo>
                  <a:lnTo>
                    <a:pt x="327406" y="35052"/>
                  </a:lnTo>
                  <a:cubicBezTo>
                    <a:pt x="319024" y="30226"/>
                    <a:pt x="316230" y="19558"/>
                    <a:pt x="321183" y="11176"/>
                  </a:cubicBezTo>
                  <a:lnTo>
                    <a:pt x="33667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317297" y="2646188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7" y="0"/>
                </a:lnTo>
                <a:lnTo>
                  <a:pt x="449227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397192" y="1707499"/>
            <a:ext cx="2119493" cy="369332"/>
            <a:chOff x="0" y="0"/>
            <a:chExt cx="2119490" cy="3693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19503" cy="369316"/>
            </a:xfrm>
            <a:custGeom>
              <a:avLst/>
              <a:gdLst/>
              <a:ahLst/>
              <a:cxnLst/>
              <a:rect l="l" t="t" r="r" b="b"/>
              <a:pathLst>
                <a:path w="2119503" h="369316">
                  <a:moveTo>
                    <a:pt x="0" y="0"/>
                  </a:moveTo>
                  <a:lnTo>
                    <a:pt x="2119503" y="0"/>
                  </a:lnTo>
                  <a:lnTo>
                    <a:pt x="2119503" y="369316"/>
                  </a:lnTo>
                  <a:lnTo>
                    <a:pt x="0" y="3693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2034264" y="3057801"/>
            <a:ext cx="456648" cy="157172"/>
            <a:chOff x="0" y="0"/>
            <a:chExt cx="456654" cy="157162"/>
          </a:xfrm>
        </p:grpSpPr>
        <p:sp>
          <p:nvSpPr>
            <p:cNvPr id="38" name="Freeform 38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456692" y="63500"/>
                  </a:moveTo>
                  <a:lnTo>
                    <a:pt x="34671" y="63754"/>
                  </a:lnTo>
                  <a:lnTo>
                    <a:pt x="34671" y="98679"/>
                  </a:lnTo>
                  <a:lnTo>
                    <a:pt x="456692" y="98552"/>
                  </a:lnTo>
                  <a:close/>
                  <a:moveTo>
                    <a:pt x="130556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003"/>
                  </a:cubicBezTo>
                  <a:lnTo>
                    <a:pt x="156591" y="131953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052"/>
                  </a:lnTo>
                  <a:cubicBezTo>
                    <a:pt x="156591" y="30226"/>
                    <a:pt x="159385" y="19431"/>
                    <a:pt x="154432" y="11176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2034340" y="2702271"/>
            <a:ext cx="456638" cy="157172"/>
            <a:chOff x="0" y="0"/>
            <a:chExt cx="456641" cy="157162"/>
          </a:xfrm>
        </p:grpSpPr>
        <p:sp>
          <p:nvSpPr>
            <p:cNvPr id="40" name="Freeform 40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0" y="63627"/>
                  </a:moveTo>
                  <a:lnTo>
                    <a:pt x="422021" y="63627"/>
                  </a:lnTo>
                  <a:lnTo>
                    <a:pt x="422021" y="98552"/>
                  </a:lnTo>
                  <a:lnTo>
                    <a:pt x="0" y="98552"/>
                  </a:lnTo>
                  <a:close/>
                  <a:moveTo>
                    <a:pt x="326009" y="4953"/>
                  </a:moveTo>
                  <a:lnTo>
                    <a:pt x="456692" y="81153"/>
                  </a:lnTo>
                  <a:lnTo>
                    <a:pt x="326009" y="157353"/>
                  </a:lnTo>
                  <a:cubicBezTo>
                    <a:pt x="317627" y="162179"/>
                    <a:pt x="306959" y="159385"/>
                    <a:pt x="302133" y="151130"/>
                  </a:cubicBezTo>
                  <a:lnTo>
                    <a:pt x="300101" y="132080"/>
                  </a:lnTo>
                  <a:lnTo>
                    <a:pt x="413131" y="66040"/>
                  </a:lnTo>
                  <a:lnTo>
                    <a:pt x="413131" y="96266"/>
                  </a:lnTo>
                  <a:lnTo>
                    <a:pt x="308356" y="35052"/>
                  </a:lnTo>
                  <a:cubicBezTo>
                    <a:pt x="299974" y="30226"/>
                    <a:pt x="297180" y="19558"/>
                    <a:pt x="302133" y="11176"/>
                  </a:cubicBezTo>
                  <a:lnTo>
                    <a:pt x="31762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103" t="-12862" r="-29998" b="-69323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385448" y="534895"/>
            <a:ext cx="4167616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Architecture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7437" y="2679249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88632" y="1713033"/>
            <a:ext cx="1953397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Nomad Datacenter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24196" y="269753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77811" y="269753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90211" y="4169721"/>
            <a:ext cx="1859690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Five Node Cluster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450485" y="269753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55696" y="269753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4041" y="2971343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430800" y="2992679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86999" y="2992679"/>
            <a:ext cx="496310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LEADER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554679" y="2992679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159890" y="2992679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864985" y="3282010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856165" y="2492578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361745" y="3303346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352935" y="2513914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894290" y="2513914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885556" y="3303346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499511" y="2513914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90777" y="3303346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576790" y="4566237"/>
            <a:ext cx="5087626" cy="42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Suitable for Production Environment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797525" y="6533731"/>
            <a:ext cx="523070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6074092" cy="6984997"/>
            <a:chOff x="0" y="0"/>
            <a:chExt cx="6074092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5947029" cy="6858000"/>
            </a:xfrm>
            <a:custGeom>
              <a:avLst/>
              <a:gdLst/>
              <a:ahLst/>
              <a:cxnLst/>
              <a:rect l="l" t="t" r="r" b="b"/>
              <a:pathLst>
                <a:path w="5947029" h="6858000">
                  <a:moveTo>
                    <a:pt x="0" y="0"/>
                  </a:moveTo>
                  <a:lnTo>
                    <a:pt x="5947029" y="0"/>
                  </a:lnTo>
                  <a:lnTo>
                    <a:pt x="59470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53898" y="552831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75067" y="2443001"/>
            <a:ext cx="5559895" cy="2744486"/>
          </a:xfrm>
          <a:custGeom>
            <a:avLst/>
            <a:gdLst/>
            <a:ahLst/>
            <a:cxnLst/>
            <a:rect l="l" t="t" r="r" b="b"/>
            <a:pathLst>
              <a:path w="5559895" h="2744486">
                <a:moveTo>
                  <a:pt x="0" y="0"/>
                </a:moveTo>
                <a:lnTo>
                  <a:pt x="5559895" y="0"/>
                </a:lnTo>
                <a:lnTo>
                  <a:pt x="5559895" y="2744485"/>
                </a:lnTo>
                <a:lnTo>
                  <a:pt x="0" y="2744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65" y="662911"/>
            <a:ext cx="2899801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Raft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56997" y="2498941"/>
            <a:ext cx="1437418" cy="258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Nomad Servers </a:t>
            </a: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  <a:p>
            <a:pPr algn="ctr">
              <a:lnSpc>
                <a:spcPts val="206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pPr algn="ctr">
              <a:lnSpc>
                <a:spcPts val="283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  <a:p>
            <a:pPr algn="ctr">
              <a:lnSpc>
                <a:spcPts val="211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pPr algn="ctr">
              <a:lnSpc>
                <a:spcPts val="278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  <a:p>
            <a:pPr algn="ctr">
              <a:lnSpc>
                <a:spcPts val="2159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pPr algn="ctr">
              <a:lnSpc>
                <a:spcPts val="2735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00904" y="2498941"/>
            <a:ext cx="1200264" cy="258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599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Quorum Size </a:t>
            </a:r>
            <a:r>
              <a:rPr lang="en-US" sz="15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  <a:p>
            <a:pPr algn="ctr">
              <a:lnSpc>
                <a:spcPts val="206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pPr algn="ctr">
              <a:lnSpc>
                <a:spcPts val="283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pPr algn="ctr">
              <a:lnSpc>
                <a:spcPts val="211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  <a:p>
            <a:pPr algn="ctr">
              <a:lnSpc>
                <a:spcPts val="278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  <a:p>
            <a:pPr algn="ctr">
              <a:lnSpc>
                <a:spcPts val="2159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pPr algn="ctr">
              <a:lnSpc>
                <a:spcPts val="2735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4512" y="2498941"/>
            <a:ext cx="1627727" cy="71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599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Failure Tolerance </a:t>
            </a:r>
            <a:r>
              <a:rPr lang="en-US" sz="15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5080" y="3254845"/>
            <a:ext cx="116481" cy="183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</a:p>
          <a:p>
            <a:pPr algn="just">
              <a:lnSpc>
                <a:spcPts val="283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  <a:p>
            <a:pPr algn="just">
              <a:lnSpc>
                <a:spcPts val="2111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  <a:p>
            <a:pPr algn="just">
              <a:lnSpc>
                <a:spcPts val="2783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pPr algn="just">
              <a:lnSpc>
                <a:spcPts val="2159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pPr algn="just">
              <a:lnSpc>
                <a:spcPts val="2735"/>
              </a:lnSpc>
            </a:pPr>
            <a:r>
              <a:rPr lang="en-US" sz="15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628" y="1870015"/>
            <a:ext cx="90678" cy="2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-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378" y="1828562"/>
            <a:ext cx="4994548" cy="214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Raft is the consensus protocol used by Nomad Only server nodes participate in Raft and make up the peer set All client nodes forward requests to servers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628" y="2784415"/>
            <a:ext cx="90678" cy="2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-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7628" y="3698815"/>
            <a:ext cx="90678" cy="2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-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7628" y="4261761"/>
            <a:ext cx="5389902" cy="33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•Servers elect a leader and will automatically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3378" y="4571762"/>
            <a:ext cx="4452804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 a new leader if the current leader becomes unavailable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7628" y="5480961"/>
            <a:ext cx="5130308" cy="33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•A quorum must be maintained, otherwise,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3378" y="5790962"/>
            <a:ext cx="5156597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Nomad cannot process log entries or elect a leader –Nomad will be unavailable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17596" y="5830881"/>
            <a:ext cx="1076325" cy="1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Quorum =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73280" y="5946391"/>
            <a:ext cx="1243584" cy="16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"/>
              </a:lnSpc>
            </a:pPr>
            <a:r>
              <a:rPr lang="en-US" sz="1999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(n/2)+1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46908" y="5922140"/>
            <a:ext cx="2668857" cy="64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n= the number of servers</a:t>
            </a:r>
          </a:p>
        </p:txBody>
      </p:sp>
      <p:sp>
        <p:nvSpPr>
          <p:cNvPr id="25" name="TextBox 2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2318997" cy="1645253"/>
            <a:chOff x="0" y="0"/>
            <a:chExt cx="12319000" cy="1645247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18285"/>
            </a:xfrm>
            <a:custGeom>
              <a:avLst/>
              <a:gdLst/>
              <a:ahLst/>
              <a:cxnLst/>
              <a:rect l="l" t="t" r="r" b="b"/>
              <a:pathLst>
                <a:path w="12192000" h="1518285">
                  <a:moveTo>
                    <a:pt x="0" y="0"/>
                  </a:moveTo>
                  <a:lnTo>
                    <a:pt x="12192000" y="0"/>
                  </a:lnTo>
                  <a:lnTo>
                    <a:pt x="12192000" y="1518285"/>
                  </a:lnTo>
                  <a:lnTo>
                    <a:pt x="0" y="1518285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48818" y="434975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50226" y="96031"/>
            <a:ext cx="1156506" cy="1326185"/>
          </a:xfrm>
          <a:custGeom>
            <a:avLst/>
            <a:gdLst/>
            <a:ahLst/>
            <a:cxnLst/>
            <a:rect l="l" t="t" r="r" b="b"/>
            <a:pathLst>
              <a:path w="1156506" h="1326185">
                <a:moveTo>
                  <a:pt x="0" y="0"/>
                </a:moveTo>
                <a:lnTo>
                  <a:pt x="1156507" y="0"/>
                </a:lnTo>
                <a:lnTo>
                  <a:pt x="1156507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2" b="-697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62634" y="3429762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43835" y="3642560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7" y="0"/>
                </a:lnTo>
                <a:lnTo>
                  <a:pt x="449227" y="515141"/>
                </a:lnTo>
                <a:lnTo>
                  <a:pt x="0" y="515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8406" y="3429762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5" y="0"/>
                </a:lnTo>
                <a:lnTo>
                  <a:pt x="1540925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074520" y="3917480"/>
            <a:ext cx="914505" cy="111128"/>
            <a:chOff x="0" y="0"/>
            <a:chExt cx="914502" cy="111125"/>
          </a:xfrm>
        </p:grpSpPr>
        <p:sp>
          <p:nvSpPr>
            <p:cNvPr id="12" name="Freeform 12"/>
            <p:cNvSpPr/>
            <p:nvPr/>
          </p:nvSpPr>
          <p:spPr>
            <a:xfrm>
              <a:off x="0" y="-1524"/>
              <a:ext cx="914527" cy="114300"/>
            </a:xfrm>
            <a:custGeom>
              <a:avLst/>
              <a:gdLst/>
              <a:ahLst/>
              <a:cxnLst/>
              <a:rect l="l" t="t" r="r" b="b"/>
              <a:pathLst>
                <a:path w="914527" h="114300">
                  <a:moveTo>
                    <a:pt x="892429" y="45974"/>
                  </a:moveTo>
                  <a:lnTo>
                    <a:pt x="22098" y="45974"/>
                  </a:lnTo>
                  <a:lnTo>
                    <a:pt x="22098" y="68199"/>
                  </a:lnTo>
                  <a:lnTo>
                    <a:pt x="892556" y="68199"/>
                  </a:lnTo>
                  <a:close/>
                  <a:moveTo>
                    <a:pt x="821817" y="111125"/>
                  </a:moveTo>
                  <a:lnTo>
                    <a:pt x="914527" y="57023"/>
                  </a:lnTo>
                  <a:lnTo>
                    <a:pt x="821817" y="3048"/>
                  </a:lnTo>
                  <a:cubicBezTo>
                    <a:pt x="816483" y="0"/>
                    <a:pt x="809752" y="1778"/>
                    <a:pt x="806577" y="6985"/>
                  </a:cubicBezTo>
                  <a:lnTo>
                    <a:pt x="805307" y="19050"/>
                  </a:lnTo>
                  <a:lnTo>
                    <a:pt x="886841" y="66548"/>
                  </a:lnTo>
                  <a:lnTo>
                    <a:pt x="886841" y="47498"/>
                  </a:lnTo>
                  <a:lnTo>
                    <a:pt x="810641" y="91948"/>
                  </a:lnTo>
                  <a:cubicBezTo>
                    <a:pt x="805307" y="94996"/>
                    <a:pt x="803529" y="101854"/>
                    <a:pt x="806704" y="107188"/>
                  </a:cubicBezTo>
                  <a:lnTo>
                    <a:pt x="816610" y="114300"/>
                  </a:lnTo>
                  <a:close/>
                  <a:moveTo>
                    <a:pt x="92710" y="3048"/>
                  </a:moveTo>
                  <a:lnTo>
                    <a:pt x="0" y="57150"/>
                  </a:lnTo>
                  <a:lnTo>
                    <a:pt x="92710" y="111125"/>
                  </a:lnTo>
                  <a:cubicBezTo>
                    <a:pt x="98044" y="114173"/>
                    <a:pt x="104775" y="112395"/>
                    <a:pt x="107950" y="107188"/>
                  </a:cubicBezTo>
                  <a:lnTo>
                    <a:pt x="109220" y="95123"/>
                  </a:lnTo>
                  <a:lnTo>
                    <a:pt x="27686" y="47498"/>
                  </a:lnTo>
                  <a:lnTo>
                    <a:pt x="27686" y="66675"/>
                  </a:lnTo>
                  <a:lnTo>
                    <a:pt x="103886" y="22225"/>
                  </a:lnTo>
                  <a:cubicBezTo>
                    <a:pt x="109220" y="19177"/>
                    <a:pt x="110998" y="12319"/>
                    <a:pt x="107823" y="6985"/>
                  </a:cubicBezTo>
                  <a:lnTo>
                    <a:pt x="97917" y="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48083" y="3642560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1"/>
                </a:lnTo>
                <a:lnTo>
                  <a:pt x="0" y="515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56717" y="3423085"/>
            <a:ext cx="2620489" cy="1127703"/>
          </a:xfrm>
          <a:custGeom>
            <a:avLst/>
            <a:gdLst/>
            <a:ahLst/>
            <a:cxnLst/>
            <a:rect l="l" t="t" r="r" b="b"/>
            <a:pathLst>
              <a:path w="2620489" h="1127703">
                <a:moveTo>
                  <a:pt x="0" y="0"/>
                </a:moveTo>
                <a:lnTo>
                  <a:pt x="2620489" y="0"/>
                </a:lnTo>
                <a:lnTo>
                  <a:pt x="2620489" y="1127703"/>
                </a:lnTo>
                <a:lnTo>
                  <a:pt x="0" y="1127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53997" y="3699377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7" y="0"/>
                </a:lnTo>
                <a:lnTo>
                  <a:pt x="449227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794148" y="3406978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847440" y="3619767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9034" y="5336781"/>
            <a:ext cx="1699670" cy="1159459"/>
          </a:xfrm>
          <a:custGeom>
            <a:avLst/>
            <a:gdLst/>
            <a:ahLst/>
            <a:cxnLst/>
            <a:rect l="l" t="t" r="r" b="b"/>
            <a:pathLst>
              <a:path w="1699670" h="1159459">
                <a:moveTo>
                  <a:pt x="0" y="0"/>
                </a:moveTo>
                <a:lnTo>
                  <a:pt x="1699669" y="0"/>
                </a:lnTo>
                <a:lnTo>
                  <a:pt x="1699669" y="1159460"/>
                </a:lnTo>
                <a:lnTo>
                  <a:pt x="0" y="11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671140" y="3865321"/>
            <a:ext cx="1996430" cy="111128"/>
            <a:chOff x="0" y="0"/>
            <a:chExt cx="1996427" cy="111125"/>
          </a:xfrm>
        </p:grpSpPr>
        <p:sp>
          <p:nvSpPr>
            <p:cNvPr id="20" name="Freeform 20"/>
            <p:cNvSpPr/>
            <p:nvPr/>
          </p:nvSpPr>
          <p:spPr>
            <a:xfrm>
              <a:off x="0" y="-1524"/>
              <a:ext cx="1996440" cy="114300"/>
            </a:xfrm>
            <a:custGeom>
              <a:avLst/>
              <a:gdLst/>
              <a:ahLst/>
              <a:cxnLst/>
              <a:rect l="l" t="t" r="r" b="b"/>
              <a:pathLst>
                <a:path w="1996440" h="114300">
                  <a:moveTo>
                    <a:pt x="1974342" y="45974"/>
                  </a:moveTo>
                  <a:lnTo>
                    <a:pt x="1907667" y="45974"/>
                  </a:lnTo>
                  <a:lnTo>
                    <a:pt x="1907667" y="68199"/>
                  </a:lnTo>
                  <a:lnTo>
                    <a:pt x="1974342" y="68199"/>
                  </a:lnTo>
                  <a:close/>
                  <a:moveTo>
                    <a:pt x="1885442" y="45974"/>
                  </a:moveTo>
                  <a:lnTo>
                    <a:pt x="1818767" y="45974"/>
                  </a:lnTo>
                  <a:lnTo>
                    <a:pt x="1818767" y="68199"/>
                  </a:lnTo>
                  <a:lnTo>
                    <a:pt x="1885442" y="68199"/>
                  </a:lnTo>
                  <a:close/>
                  <a:moveTo>
                    <a:pt x="1796542" y="45974"/>
                  </a:moveTo>
                  <a:lnTo>
                    <a:pt x="1729867" y="45974"/>
                  </a:lnTo>
                  <a:lnTo>
                    <a:pt x="1729867" y="68199"/>
                  </a:lnTo>
                  <a:lnTo>
                    <a:pt x="1796542" y="68199"/>
                  </a:lnTo>
                  <a:close/>
                  <a:moveTo>
                    <a:pt x="1707642" y="45974"/>
                  </a:moveTo>
                  <a:lnTo>
                    <a:pt x="1640967" y="45974"/>
                  </a:lnTo>
                  <a:lnTo>
                    <a:pt x="1640967" y="68199"/>
                  </a:lnTo>
                  <a:lnTo>
                    <a:pt x="1707642" y="68199"/>
                  </a:lnTo>
                  <a:close/>
                  <a:moveTo>
                    <a:pt x="1618742" y="45974"/>
                  </a:moveTo>
                  <a:lnTo>
                    <a:pt x="1552067" y="45974"/>
                  </a:lnTo>
                  <a:lnTo>
                    <a:pt x="1552067" y="68199"/>
                  </a:lnTo>
                  <a:lnTo>
                    <a:pt x="1618742" y="68199"/>
                  </a:lnTo>
                  <a:close/>
                  <a:moveTo>
                    <a:pt x="1529842" y="45974"/>
                  </a:moveTo>
                  <a:lnTo>
                    <a:pt x="1463167" y="45974"/>
                  </a:lnTo>
                  <a:lnTo>
                    <a:pt x="1463167" y="68199"/>
                  </a:lnTo>
                  <a:lnTo>
                    <a:pt x="1529842" y="68199"/>
                  </a:lnTo>
                  <a:close/>
                  <a:moveTo>
                    <a:pt x="1440942" y="45974"/>
                  </a:moveTo>
                  <a:lnTo>
                    <a:pt x="1374267" y="45974"/>
                  </a:lnTo>
                  <a:lnTo>
                    <a:pt x="1374267" y="68199"/>
                  </a:lnTo>
                  <a:lnTo>
                    <a:pt x="1440942" y="68199"/>
                  </a:lnTo>
                  <a:close/>
                  <a:moveTo>
                    <a:pt x="1352042" y="45974"/>
                  </a:moveTo>
                  <a:lnTo>
                    <a:pt x="1285367" y="45974"/>
                  </a:lnTo>
                  <a:lnTo>
                    <a:pt x="1285367" y="68199"/>
                  </a:lnTo>
                  <a:lnTo>
                    <a:pt x="1352042" y="68199"/>
                  </a:lnTo>
                  <a:close/>
                  <a:moveTo>
                    <a:pt x="1263142" y="45974"/>
                  </a:moveTo>
                  <a:lnTo>
                    <a:pt x="1196467" y="45974"/>
                  </a:lnTo>
                  <a:lnTo>
                    <a:pt x="1196467" y="68199"/>
                  </a:lnTo>
                  <a:lnTo>
                    <a:pt x="1263142" y="68199"/>
                  </a:lnTo>
                  <a:close/>
                  <a:moveTo>
                    <a:pt x="1174242" y="45974"/>
                  </a:moveTo>
                  <a:lnTo>
                    <a:pt x="1107567" y="45974"/>
                  </a:lnTo>
                  <a:lnTo>
                    <a:pt x="1107567" y="68199"/>
                  </a:lnTo>
                  <a:lnTo>
                    <a:pt x="1174242" y="68199"/>
                  </a:lnTo>
                  <a:close/>
                  <a:moveTo>
                    <a:pt x="1085342" y="45974"/>
                  </a:moveTo>
                  <a:lnTo>
                    <a:pt x="1018667" y="45974"/>
                  </a:lnTo>
                  <a:lnTo>
                    <a:pt x="1018667" y="68199"/>
                  </a:lnTo>
                  <a:lnTo>
                    <a:pt x="1085342" y="68199"/>
                  </a:lnTo>
                  <a:close/>
                  <a:moveTo>
                    <a:pt x="996442" y="45974"/>
                  </a:moveTo>
                  <a:lnTo>
                    <a:pt x="929767" y="45974"/>
                  </a:lnTo>
                  <a:lnTo>
                    <a:pt x="929767" y="68199"/>
                  </a:lnTo>
                  <a:lnTo>
                    <a:pt x="996442" y="68199"/>
                  </a:lnTo>
                  <a:close/>
                  <a:moveTo>
                    <a:pt x="907542" y="45974"/>
                  </a:moveTo>
                  <a:lnTo>
                    <a:pt x="840867" y="45974"/>
                  </a:lnTo>
                  <a:lnTo>
                    <a:pt x="840867" y="68199"/>
                  </a:lnTo>
                  <a:lnTo>
                    <a:pt x="907542" y="68199"/>
                  </a:lnTo>
                  <a:close/>
                  <a:moveTo>
                    <a:pt x="818642" y="45974"/>
                  </a:moveTo>
                  <a:lnTo>
                    <a:pt x="751967" y="45974"/>
                  </a:lnTo>
                  <a:lnTo>
                    <a:pt x="751967" y="68199"/>
                  </a:lnTo>
                  <a:lnTo>
                    <a:pt x="818642" y="68199"/>
                  </a:lnTo>
                  <a:close/>
                  <a:moveTo>
                    <a:pt x="729742" y="45974"/>
                  </a:moveTo>
                  <a:lnTo>
                    <a:pt x="663067" y="45974"/>
                  </a:lnTo>
                  <a:lnTo>
                    <a:pt x="663067" y="68199"/>
                  </a:lnTo>
                  <a:lnTo>
                    <a:pt x="729742" y="68199"/>
                  </a:lnTo>
                  <a:close/>
                  <a:moveTo>
                    <a:pt x="640842" y="45974"/>
                  </a:moveTo>
                  <a:lnTo>
                    <a:pt x="574167" y="45974"/>
                  </a:lnTo>
                  <a:lnTo>
                    <a:pt x="574167" y="68199"/>
                  </a:lnTo>
                  <a:lnTo>
                    <a:pt x="640842" y="68199"/>
                  </a:lnTo>
                  <a:close/>
                  <a:moveTo>
                    <a:pt x="551942" y="45974"/>
                  </a:moveTo>
                  <a:lnTo>
                    <a:pt x="485267" y="45974"/>
                  </a:lnTo>
                  <a:lnTo>
                    <a:pt x="485267" y="68199"/>
                  </a:lnTo>
                  <a:lnTo>
                    <a:pt x="551942" y="68199"/>
                  </a:lnTo>
                  <a:close/>
                  <a:moveTo>
                    <a:pt x="463042" y="45974"/>
                  </a:moveTo>
                  <a:lnTo>
                    <a:pt x="396367" y="45974"/>
                  </a:lnTo>
                  <a:lnTo>
                    <a:pt x="396367" y="68199"/>
                  </a:lnTo>
                  <a:lnTo>
                    <a:pt x="463042" y="68199"/>
                  </a:lnTo>
                  <a:close/>
                  <a:moveTo>
                    <a:pt x="374142" y="45974"/>
                  </a:moveTo>
                  <a:lnTo>
                    <a:pt x="307467" y="45974"/>
                  </a:lnTo>
                  <a:lnTo>
                    <a:pt x="307467" y="68199"/>
                  </a:lnTo>
                  <a:lnTo>
                    <a:pt x="374142" y="68199"/>
                  </a:lnTo>
                  <a:close/>
                  <a:moveTo>
                    <a:pt x="285242" y="45974"/>
                  </a:moveTo>
                  <a:lnTo>
                    <a:pt x="218567" y="45974"/>
                  </a:lnTo>
                  <a:lnTo>
                    <a:pt x="218567" y="68199"/>
                  </a:lnTo>
                  <a:lnTo>
                    <a:pt x="285242" y="68199"/>
                  </a:lnTo>
                  <a:close/>
                  <a:moveTo>
                    <a:pt x="196342" y="45974"/>
                  </a:moveTo>
                  <a:lnTo>
                    <a:pt x="129667" y="45974"/>
                  </a:lnTo>
                  <a:lnTo>
                    <a:pt x="129667" y="68199"/>
                  </a:lnTo>
                  <a:lnTo>
                    <a:pt x="196342" y="68199"/>
                  </a:lnTo>
                  <a:close/>
                  <a:moveTo>
                    <a:pt x="107442" y="45974"/>
                  </a:moveTo>
                  <a:lnTo>
                    <a:pt x="40767" y="45974"/>
                  </a:lnTo>
                  <a:lnTo>
                    <a:pt x="40767" y="68199"/>
                  </a:lnTo>
                  <a:lnTo>
                    <a:pt x="107442" y="68199"/>
                  </a:lnTo>
                  <a:close/>
                  <a:moveTo>
                    <a:pt x="1903730" y="111125"/>
                  </a:moveTo>
                  <a:lnTo>
                    <a:pt x="1996440" y="57023"/>
                  </a:lnTo>
                  <a:lnTo>
                    <a:pt x="1903730" y="3048"/>
                  </a:lnTo>
                  <a:cubicBezTo>
                    <a:pt x="1898396" y="0"/>
                    <a:pt x="1891665" y="1778"/>
                    <a:pt x="1888490" y="6985"/>
                  </a:cubicBezTo>
                  <a:lnTo>
                    <a:pt x="1887220" y="19050"/>
                  </a:lnTo>
                  <a:lnTo>
                    <a:pt x="1968754" y="66548"/>
                  </a:lnTo>
                  <a:lnTo>
                    <a:pt x="1968754" y="47498"/>
                  </a:lnTo>
                  <a:lnTo>
                    <a:pt x="1892554" y="91948"/>
                  </a:lnTo>
                  <a:cubicBezTo>
                    <a:pt x="1887220" y="94996"/>
                    <a:pt x="1885442" y="101854"/>
                    <a:pt x="1888617" y="107188"/>
                  </a:cubicBezTo>
                  <a:lnTo>
                    <a:pt x="1898523" y="114300"/>
                  </a:lnTo>
                  <a:close/>
                  <a:moveTo>
                    <a:pt x="92710" y="3048"/>
                  </a:moveTo>
                  <a:lnTo>
                    <a:pt x="0" y="57150"/>
                  </a:lnTo>
                  <a:lnTo>
                    <a:pt x="92710" y="111125"/>
                  </a:lnTo>
                  <a:cubicBezTo>
                    <a:pt x="98044" y="114173"/>
                    <a:pt x="104775" y="112395"/>
                    <a:pt x="107950" y="107188"/>
                  </a:cubicBezTo>
                  <a:lnTo>
                    <a:pt x="109220" y="95123"/>
                  </a:lnTo>
                  <a:lnTo>
                    <a:pt x="27686" y="47498"/>
                  </a:lnTo>
                  <a:lnTo>
                    <a:pt x="27686" y="66675"/>
                  </a:lnTo>
                  <a:lnTo>
                    <a:pt x="103886" y="22225"/>
                  </a:lnTo>
                  <a:cubicBezTo>
                    <a:pt x="109220" y="19177"/>
                    <a:pt x="110998" y="12319"/>
                    <a:pt x="107950" y="6985"/>
                  </a:cubicBezTo>
                  <a:lnTo>
                    <a:pt x="97917" y="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8305028" y="4300061"/>
            <a:ext cx="990600" cy="12697"/>
          </a:xfrm>
          <a:custGeom>
            <a:avLst/>
            <a:gdLst/>
            <a:ahLst/>
            <a:cxnLst/>
            <a:rect l="l" t="t" r="r" b="b"/>
            <a:pathLst>
              <a:path w="990600" h="12697">
                <a:moveTo>
                  <a:pt x="0" y="0"/>
                </a:moveTo>
                <a:lnTo>
                  <a:pt x="990600" y="0"/>
                </a:lnTo>
                <a:lnTo>
                  <a:pt x="990600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61342" y="5627656"/>
            <a:ext cx="507673" cy="577701"/>
          </a:xfrm>
          <a:custGeom>
            <a:avLst/>
            <a:gdLst/>
            <a:ahLst/>
            <a:cxnLst/>
            <a:rect l="l" t="t" r="r" b="b"/>
            <a:pathLst>
              <a:path w="507673" h="577701">
                <a:moveTo>
                  <a:pt x="0" y="0"/>
                </a:moveTo>
                <a:lnTo>
                  <a:pt x="507673" y="0"/>
                </a:lnTo>
                <a:lnTo>
                  <a:pt x="507673" y="577701"/>
                </a:lnTo>
                <a:lnTo>
                  <a:pt x="0" y="577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103" t="-12862" r="-29998" b="-6932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2277" y="4937017"/>
            <a:ext cx="457200" cy="12697"/>
          </a:xfrm>
          <a:custGeom>
            <a:avLst/>
            <a:gdLst/>
            <a:ahLst/>
            <a:cxnLst/>
            <a:rect l="l" t="t" r="r" b="b"/>
            <a:pathLst>
              <a:path w="457200" h="12697">
                <a:moveTo>
                  <a:pt x="0" y="0"/>
                </a:moveTo>
                <a:lnTo>
                  <a:pt x="457200" y="0"/>
                </a:lnTo>
                <a:lnTo>
                  <a:pt x="457200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73304" y="4487237"/>
            <a:ext cx="111128" cy="967016"/>
            <a:chOff x="0" y="0"/>
            <a:chExt cx="111125" cy="967016"/>
          </a:xfrm>
        </p:grpSpPr>
        <p:sp>
          <p:nvSpPr>
            <p:cNvPr id="25" name="Freeform 25"/>
            <p:cNvSpPr/>
            <p:nvPr/>
          </p:nvSpPr>
          <p:spPr>
            <a:xfrm>
              <a:off x="-1524" y="0"/>
              <a:ext cx="114300" cy="966978"/>
            </a:xfrm>
            <a:custGeom>
              <a:avLst/>
              <a:gdLst/>
              <a:ahLst/>
              <a:cxnLst/>
              <a:rect l="l" t="t" r="r" b="b"/>
              <a:pathLst>
                <a:path w="114300" h="966978">
                  <a:moveTo>
                    <a:pt x="68199" y="928878"/>
                  </a:moveTo>
                  <a:lnTo>
                    <a:pt x="68199" y="21971"/>
                  </a:lnTo>
                  <a:lnTo>
                    <a:pt x="45974" y="21971"/>
                  </a:lnTo>
                  <a:lnTo>
                    <a:pt x="45974" y="928878"/>
                  </a:lnTo>
                  <a:close/>
                  <a:moveTo>
                    <a:pt x="18923" y="928878"/>
                  </a:moveTo>
                  <a:cubicBezTo>
                    <a:pt x="18923" y="949960"/>
                    <a:pt x="35941" y="966978"/>
                    <a:pt x="57023" y="966978"/>
                  </a:cubicBezTo>
                  <a:cubicBezTo>
                    <a:pt x="78105" y="966978"/>
                    <a:pt x="95123" y="949960"/>
                    <a:pt x="95123" y="928878"/>
                  </a:cubicBezTo>
                  <a:cubicBezTo>
                    <a:pt x="95123" y="907796"/>
                    <a:pt x="78105" y="890778"/>
                    <a:pt x="57023" y="890778"/>
                  </a:cubicBezTo>
                  <a:cubicBezTo>
                    <a:pt x="35941" y="890778"/>
                    <a:pt x="18923" y="907796"/>
                    <a:pt x="18923" y="928878"/>
                  </a:cubicBezTo>
                  <a:close/>
                  <a:moveTo>
                    <a:pt x="111125" y="92710"/>
                  </a:moveTo>
                  <a:lnTo>
                    <a:pt x="57150" y="0"/>
                  </a:lnTo>
                  <a:lnTo>
                    <a:pt x="3048" y="92710"/>
                  </a:lnTo>
                  <a:cubicBezTo>
                    <a:pt x="0" y="98044"/>
                    <a:pt x="1778" y="104775"/>
                    <a:pt x="6985" y="107950"/>
                  </a:cubicBezTo>
                  <a:lnTo>
                    <a:pt x="19050" y="109220"/>
                  </a:lnTo>
                  <a:lnTo>
                    <a:pt x="66675" y="27686"/>
                  </a:lnTo>
                  <a:lnTo>
                    <a:pt x="47498" y="27686"/>
                  </a:lnTo>
                  <a:lnTo>
                    <a:pt x="91948" y="103886"/>
                  </a:lnTo>
                  <a:cubicBezTo>
                    <a:pt x="94996" y="109220"/>
                    <a:pt x="101854" y="110998"/>
                    <a:pt x="107188" y="107823"/>
                  </a:cubicBezTo>
                  <a:lnTo>
                    <a:pt x="114300" y="97917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3393415" y="5336781"/>
            <a:ext cx="1699670" cy="1159459"/>
          </a:xfrm>
          <a:custGeom>
            <a:avLst/>
            <a:gdLst/>
            <a:ahLst/>
            <a:cxnLst/>
            <a:rect l="l" t="t" r="r" b="b"/>
            <a:pathLst>
              <a:path w="1699670" h="1159459">
                <a:moveTo>
                  <a:pt x="0" y="0"/>
                </a:moveTo>
                <a:lnTo>
                  <a:pt x="1699669" y="0"/>
                </a:lnTo>
                <a:lnTo>
                  <a:pt x="1699669" y="1159460"/>
                </a:lnTo>
                <a:lnTo>
                  <a:pt x="0" y="11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75723" y="5627656"/>
            <a:ext cx="507673" cy="577701"/>
          </a:xfrm>
          <a:custGeom>
            <a:avLst/>
            <a:gdLst/>
            <a:ahLst/>
            <a:cxnLst/>
            <a:rect l="l" t="t" r="r" b="b"/>
            <a:pathLst>
              <a:path w="507673" h="577701">
                <a:moveTo>
                  <a:pt x="0" y="0"/>
                </a:moveTo>
                <a:lnTo>
                  <a:pt x="507673" y="0"/>
                </a:lnTo>
                <a:lnTo>
                  <a:pt x="507673" y="577701"/>
                </a:lnTo>
                <a:lnTo>
                  <a:pt x="0" y="577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103" t="-12862" r="-29998" b="-69324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355656" y="4402817"/>
            <a:ext cx="1268559" cy="1188691"/>
            <a:chOff x="0" y="0"/>
            <a:chExt cx="1268552" cy="1188695"/>
          </a:xfrm>
        </p:grpSpPr>
        <p:sp>
          <p:nvSpPr>
            <p:cNvPr id="29" name="Freeform 29"/>
            <p:cNvSpPr/>
            <p:nvPr/>
          </p:nvSpPr>
          <p:spPr>
            <a:xfrm>
              <a:off x="59436" y="125730"/>
              <a:ext cx="1051306" cy="1003554"/>
            </a:xfrm>
            <a:custGeom>
              <a:avLst/>
              <a:gdLst/>
              <a:ahLst/>
              <a:cxnLst/>
              <a:rect l="l" t="t" r="r" b="b"/>
              <a:pathLst>
                <a:path w="1051306" h="1003554">
                  <a:moveTo>
                    <a:pt x="49784" y="969391"/>
                  </a:moveTo>
                  <a:lnTo>
                    <a:pt x="1043051" y="23241"/>
                  </a:lnTo>
                  <a:lnTo>
                    <a:pt x="1027684" y="7112"/>
                  </a:lnTo>
                  <a:lnTo>
                    <a:pt x="34544" y="953262"/>
                  </a:lnTo>
                  <a:close/>
                  <a:moveTo>
                    <a:pt x="15875" y="933831"/>
                  </a:moveTo>
                  <a:cubicBezTo>
                    <a:pt x="635" y="948309"/>
                    <a:pt x="0" y="972439"/>
                    <a:pt x="14605" y="987679"/>
                  </a:cubicBezTo>
                  <a:cubicBezTo>
                    <a:pt x="29210" y="1002919"/>
                    <a:pt x="53213" y="1003554"/>
                    <a:pt x="68453" y="988949"/>
                  </a:cubicBezTo>
                  <a:cubicBezTo>
                    <a:pt x="83693" y="974344"/>
                    <a:pt x="84328" y="950341"/>
                    <a:pt x="69723" y="935101"/>
                  </a:cubicBezTo>
                  <a:cubicBezTo>
                    <a:pt x="55118" y="919861"/>
                    <a:pt x="31115" y="919226"/>
                    <a:pt x="15875" y="933831"/>
                  </a:cubicBezTo>
                  <a:close/>
                  <a:moveTo>
                    <a:pt x="1021588" y="102997"/>
                  </a:moveTo>
                  <a:lnTo>
                    <a:pt x="1051306" y="0"/>
                  </a:lnTo>
                  <a:lnTo>
                    <a:pt x="946912" y="24765"/>
                  </a:lnTo>
                  <a:cubicBezTo>
                    <a:pt x="940943" y="26162"/>
                    <a:pt x="937260" y="32131"/>
                    <a:pt x="938657" y="38100"/>
                  </a:cubicBezTo>
                  <a:lnTo>
                    <a:pt x="946023" y="47752"/>
                  </a:lnTo>
                  <a:lnTo>
                    <a:pt x="1037844" y="25908"/>
                  </a:lnTo>
                  <a:lnTo>
                    <a:pt x="1024636" y="12065"/>
                  </a:lnTo>
                  <a:lnTo>
                    <a:pt x="1000125" y="96774"/>
                  </a:lnTo>
                  <a:cubicBezTo>
                    <a:pt x="998474" y="102616"/>
                    <a:pt x="1001776" y="108839"/>
                    <a:pt x="1007745" y="110490"/>
                  </a:cubicBezTo>
                  <a:lnTo>
                    <a:pt x="1019810" y="108839"/>
                  </a:lnTo>
                  <a:close/>
                </a:path>
              </a:pathLst>
            </a:custGeom>
            <a:solidFill>
              <a:srgbClr val="3F3F3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92329" y="63500"/>
              <a:ext cx="1116965" cy="1038987"/>
            </a:xfrm>
            <a:custGeom>
              <a:avLst/>
              <a:gdLst/>
              <a:ahLst/>
              <a:cxnLst/>
              <a:rect l="l" t="t" r="r" b="b"/>
              <a:pathLst>
                <a:path w="1116965" h="1038987">
                  <a:moveTo>
                    <a:pt x="1067054" y="1004824"/>
                  </a:moveTo>
                  <a:lnTo>
                    <a:pt x="8636" y="23114"/>
                  </a:lnTo>
                  <a:lnTo>
                    <a:pt x="23749" y="6858"/>
                  </a:lnTo>
                  <a:lnTo>
                    <a:pt x="1082167" y="988568"/>
                  </a:lnTo>
                  <a:close/>
                  <a:moveTo>
                    <a:pt x="1100582" y="968756"/>
                  </a:moveTo>
                  <a:cubicBezTo>
                    <a:pt x="1115949" y="983107"/>
                    <a:pt x="1116965" y="1007110"/>
                    <a:pt x="1102614" y="1022604"/>
                  </a:cubicBezTo>
                  <a:cubicBezTo>
                    <a:pt x="1088263" y="1038098"/>
                    <a:pt x="1064260" y="1038987"/>
                    <a:pt x="1048766" y="1024636"/>
                  </a:cubicBezTo>
                  <a:cubicBezTo>
                    <a:pt x="1033272" y="1010285"/>
                    <a:pt x="1032383" y="986282"/>
                    <a:pt x="1046734" y="970788"/>
                  </a:cubicBezTo>
                  <a:cubicBezTo>
                    <a:pt x="1061085" y="955294"/>
                    <a:pt x="1085088" y="954405"/>
                    <a:pt x="1100582" y="968756"/>
                  </a:cubicBezTo>
                  <a:close/>
                  <a:moveTo>
                    <a:pt x="31242" y="102616"/>
                  </a:moveTo>
                  <a:lnTo>
                    <a:pt x="0" y="0"/>
                  </a:lnTo>
                  <a:lnTo>
                    <a:pt x="104648" y="23368"/>
                  </a:lnTo>
                  <a:cubicBezTo>
                    <a:pt x="110617" y="24765"/>
                    <a:pt x="114427" y="30607"/>
                    <a:pt x="113030" y="36576"/>
                  </a:cubicBezTo>
                  <a:lnTo>
                    <a:pt x="105791" y="46355"/>
                  </a:lnTo>
                  <a:lnTo>
                    <a:pt x="13716" y="25781"/>
                  </a:lnTo>
                  <a:lnTo>
                    <a:pt x="26797" y="11811"/>
                  </a:lnTo>
                  <a:lnTo>
                    <a:pt x="52451" y="96266"/>
                  </a:lnTo>
                  <a:cubicBezTo>
                    <a:pt x="54229" y="102108"/>
                    <a:pt x="50927" y="108331"/>
                    <a:pt x="45085" y="110109"/>
                  </a:cubicBezTo>
                  <a:lnTo>
                    <a:pt x="33020" y="108585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80027" y="4551007"/>
            <a:ext cx="111128" cy="903246"/>
            <a:chOff x="0" y="0"/>
            <a:chExt cx="111125" cy="903249"/>
          </a:xfrm>
        </p:grpSpPr>
        <p:sp>
          <p:nvSpPr>
            <p:cNvPr id="32" name="Freeform 32"/>
            <p:cNvSpPr/>
            <p:nvPr/>
          </p:nvSpPr>
          <p:spPr>
            <a:xfrm>
              <a:off x="-1524" y="0"/>
              <a:ext cx="114300" cy="903224"/>
            </a:xfrm>
            <a:custGeom>
              <a:avLst/>
              <a:gdLst/>
              <a:ahLst/>
              <a:cxnLst/>
              <a:rect l="l" t="t" r="r" b="b"/>
              <a:pathLst>
                <a:path w="114300" h="903224">
                  <a:moveTo>
                    <a:pt x="68199" y="865124"/>
                  </a:moveTo>
                  <a:lnTo>
                    <a:pt x="68199" y="21971"/>
                  </a:lnTo>
                  <a:lnTo>
                    <a:pt x="45974" y="21971"/>
                  </a:lnTo>
                  <a:lnTo>
                    <a:pt x="45974" y="865124"/>
                  </a:lnTo>
                  <a:close/>
                  <a:moveTo>
                    <a:pt x="18923" y="865124"/>
                  </a:moveTo>
                  <a:cubicBezTo>
                    <a:pt x="18923" y="886206"/>
                    <a:pt x="35941" y="903224"/>
                    <a:pt x="57023" y="903224"/>
                  </a:cubicBezTo>
                  <a:cubicBezTo>
                    <a:pt x="78105" y="903224"/>
                    <a:pt x="95123" y="886206"/>
                    <a:pt x="95123" y="865124"/>
                  </a:cubicBezTo>
                  <a:cubicBezTo>
                    <a:pt x="95123" y="844042"/>
                    <a:pt x="78105" y="827024"/>
                    <a:pt x="57023" y="827024"/>
                  </a:cubicBezTo>
                  <a:cubicBezTo>
                    <a:pt x="35941" y="827024"/>
                    <a:pt x="18923" y="844042"/>
                    <a:pt x="18923" y="865124"/>
                  </a:cubicBezTo>
                  <a:close/>
                  <a:moveTo>
                    <a:pt x="111125" y="92710"/>
                  </a:moveTo>
                  <a:lnTo>
                    <a:pt x="57150" y="0"/>
                  </a:lnTo>
                  <a:lnTo>
                    <a:pt x="3048" y="92710"/>
                  </a:lnTo>
                  <a:cubicBezTo>
                    <a:pt x="0" y="98044"/>
                    <a:pt x="1778" y="104775"/>
                    <a:pt x="7112" y="107950"/>
                  </a:cubicBezTo>
                  <a:lnTo>
                    <a:pt x="19177" y="109220"/>
                  </a:lnTo>
                  <a:lnTo>
                    <a:pt x="66675" y="27686"/>
                  </a:lnTo>
                  <a:lnTo>
                    <a:pt x="47498" y="27686"/>
                  </a:lnTo>
                  <a:lnTo>
                    <a:pt x="91948" y="103886"/>
                  </a:lnTo>
                  <a:cubicBezTo>
                    <a:pt x="94996" y="109220"/>
                    <a:pt x="101854" y="110998"/>
                    <a:pt x="107188" y="107823"/>
                  </a:cubicBezTo>
                  <a:lnTo>
                    <a:pt x="114300" y="97917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4550454" y="4937017"/>
            <a:ext cx="457200" cy="12697"/>
          </a:xfrm>
          <a:custGeom>
            <a:avLst/>
            <a:gdLst/>
            <a:ahLst/>
            <a:cxnLst/>
            <a:rect l="l" t="t" r="r" b="b"/>
            <a:pathLst>
              <a:path w="457200" h="12697">
                <a:moveTo>
                  <a:pt x="0" y="0"/>
                </a:moveTo>
                <a:lnTo>
                  <a:pt x="457200" y="0"/>
                </a:lnTo>
                <a:lnTo>
                  <a:pt x="457200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989399" y="1926517"/>
            <a:ext cx="47625" cy="4572000"/>
          </a:xfrm>
          <a:custGeom>
            <a:avLst/>
            <a:gdLst/>
            <a:ahLst/>
            <a:cxnLst/>
            <a:rect l="l" t="t" r="r" b="b"/>
            <a:pathLst>
              <a:path w="47625" h="4572000">
                <a:moveTo>
                  <a:pt x="0" y="0"/>
                </a:moveTo>
                <a:lnTo>
                  <a:pt x="47625" y="0"/>
                </a:lnTo>
                <a:lnTo>
                  <a:pt x="47625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627419" y="5517452"/>
            <a:ext cx="618353" cy="865327"/>
          </a:xfrm>
          <a:custGeom>
            <a:avLst/>
            <a:gdLst/>
            <a:ahLst/>
            <a:cxnLst/>
            <a:rect l="l" t="t" r="r" b="b"/>
            <a:pathLst>
              <a:path w="618353" h="865327">
                <a:moveTo>
                  <a:pt x="0" y="0"/>
                </a:moveTo>
                <a:lnTo>
                  <a:pt x="618353" y="0"/>
                </a:lnTo>
                <a:lnTo>
                  <a:pt x="618353" y="865327"/>
                </a:lnTo>
                <a:lnTo>
                  <a:pt x="0" y="865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888423" y="6251143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5" y="0"/>
                </a:lnTo>
                <a:lnTo>
                  <a:pt x="96345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5293690" y="5898070"/>
            <a:ext cx="1221991" cy="111128"/>
            <a:chOff x="0" y="0"/>
            <a:chExt cx="1221994" cy="111125"/>
          </a:xfrm>
        </p:grpSpPr>
        <p:sp>
          <p:nvSpPr>
            <p:cNvPr id="38" name="Freeform 38"/>
            <p:cNvSpPr/>
            <p:nvPr/>
          </p:nvSpPr>
          <p:spPr>
            <a:xfrm>
              <a:off x="0" y="-1524"/>
              <a:ext cx="1221994" cy="114173"/>
            </a:xfrm>
            <a:custGeom>
              <a:avLst/>
              <a:gdLst/>
              <a:ahLst/>
              <a:cxnLst/>
              <a:rect l="l" t="t" r="r" b="b"/>
              <a:pathLst>
                <a:path w="1221994" h="114173">
                  <a:moveTo>
                    <a:pt x="1183894" y="45974"/>
                  </a:moveTo>
                  <a:lnTo>
                    <a:pt x="22098" y="45974"/>
                  </a:lnTo>
                  <a:lnTo>
                    <a:pt x="22098" y="68199"/>
                  </a:lnTo>
                  <a:lnTo>
                    <a:pt x="1183894" y="68199"/>
                  </a:lnTo>
                  <a:close/>
                  <a:moveTo>
                    <a:pt x="1183894" y="95250"/>
                  </a:moveTo>
                  <a:cubicBezTo>
                    <a:pt x="1204976" y="95250"/>
                    <a:pt x="1221994" y="78232"/>
                    <a:pt x="1221994" y="57150"/>
                  </a:cubicBezTo>
                  <a:cubicBezTo>
                    <a:pt x="1221994" y="36068"/>
                    <a:pt x="1204976" y="19050"/>
                    <a:pt x="1183894" y="19050"/>
                  </a:cubicBezTo>
                  <a:cubicBezTo>
                    <a:pt x="1162812" y="19050"/>
                    <a:pt x="1145794" y="36068"/>
                    <a:pt x="1145794" y="57150"/>
                  </a:cubicBezTo>
                  <a:cubicBezTo>
                    <a:pt x="1145794" y="78232"/>
                    <a:pt x="1162812" y="95250"/>
                    <a:pt x="1183894" y="95250"/>
                  </a:cubicBezTo>
                  <a:close/>
                  <a:moveTo>
                    <a:pt x="92710" y="3048"/>
                  </a:moveTo>
                  <a:lnTo>
                    <a:pt x="0" y="57150"/>
                  </a:lnTo>
                  <a:lnTo>
                    <a:pt x="92710" y="111125"/>
                  </a:lnTo>
                  <a:cubicBezTo>
                    <a:pt x="98044" y="114173"/>
                    <a:pt x="104775" y="112395"/>
                    <a:pt x="107950" y="107188"/>
                  </a:cubicBezTo>
                  <a:lnTo>
                    <a:pt x="109220" y="95123"/>
                  </a:lnTo>
                  <a:lnTo>
                    <a:pt x="27686" y="47498"/>
                  </a:lnTo>
                  <a:lnTo>
                    <a:pt x="27686" y="66675"/>
                  </a:lnTo>
                  <a:lnTo>
                    <a:pt x="103886" y="22225"/>
                  </a:lnTo>
                  <a:cubicBezTo>
                    <a:pt x="109220" y="19177"/>
                    <a:pt x="110998" y="12319"/>
                    <a:pt x="107823" y="6985"/>
                  </a:cubicBezTo>
                  <a:lnTo>
                    <a:pt x="97917" y="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39" name="Freeform 39"/>
          <p:cNvSpPr/>
          <p:nvPr/>
        </p:nvSpPr>
        <p:spPr>
          <a:xfrm>
            <a:off x="5820966" y="5589565"/>
            <a:ext cx="279397" cy="12697"/>
          </a:xfrm>
          <a:custGeom>
            <a:avLst/>
            <a:gdLst/>
            <a:ahLst/>
            <a:cxnLst/>
            <a:rect l="l" t="t" r="r" b="b"/>
            <a:pathLst>
              <a:path w="279397" h="12697">
                <a:moveTo>
                  <a:pt x="0" y="0"/>
                </a:moveTo>
                <a:lnTo>
                  <a:pt x="279396" y="0"/>
                </a:lnTo>
                <a:lnTo>
                  <a:pt x="279396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6859238" y="4474940"/>
            <a:ext cx="111128" cy="903246"/>
            <a:chOff x="0" y="0"/>
            <a:chExt cx="111125" cy="903249"/>
          </a:xfrm>
        </p:grpSpPr>
        <p:sp>
          <p:nvSpPr>
            <p:cNvPr id="41" name="Freeform 41"/>
            <p:cNvSpPr/>
            <p:nvPr/>
          </p:nvSpPr>
          <p:spPr>
            <a:xfrm>
              <a:off x="-1524" y="0"/>
              <a:ext cx="114300" cy="903224"/>
            </a:xfrm>
            <a:custGeom>
              <a:avLst/>
              <a:gdLst/>
              <a:ahLst/>
              <a:cxnLst/>
              <a:rect l="l" t="t" r="r" b="b"/>
              <a:pathLst>
                <a:path w="114300" h="903224">
                  <a:moveTo>
                    <a:pt x="68199" y="865124"/>
                  </a:moveTo>
                  <a:lnTo>
                    <a:pt x="68199" y="22098"/>
                  </a:lnTo>
                  <a:lnTo>
                    <a:pt x="45974" y="22098"/>
                  </a:lnTo>
                  <a:lnTo>
                    <a:pt x="45974" y="865124"/>
                  </a:lnTo>
                  <a:close/>
                  <a:moveTo>
                    <a:pt x="18923" y="865124"/>
                  </a:moveTo>
                  <a:cubicBezTo>
                    <a:pt x="18923" y="886206"/>
                    <a:pt x="35941" y="903224"/>
                    <a:pt x="57023" y="903224"/>
                  </a:cubicBezTo>
                  <a:cubicBezTo>
                    <a:pt x="78105" y="903224"/>
                    <a:pt x="95123" y="886206"/>
                    <a:pt x="95123" y="865124"/>
                  </a:cubicBezTo>
                  <a:cubicBezTo>
                    <a:pt x="95123" y="844042"/>
                    <a:pt x="78105" y="827024"/>
                    <a:pt x="57023" y="827024"/>
                  </a:cubicBezTo>
                  <a:cubicBezTo>
                    <a:pt x="35941" y="827024"/>
                    <a:pt x="18923" y="844042"/>
                    <a:pt x="18923" y="865124"/>
                  </a:cubicBezTo>
                  <a:close/>
                  <a:moveTo>
                    <a:pt x="111125" y="92710"/>
                  </a:moveTo>
                  <a:lnTo>
                    <a:pt x="57150" y="0"/>
                  </a:lnTo>
                  <a:lnTo>
                    <a:pt x="3048" y="92710"/>
                  </a:lnTo>
                  <a:cubicBezTo>
                    <a:pt x="0" y="98044"/>
                    <a:pt x="1778" y="104775"/>
                    <a:pt x="6985" y="107950"/>
                  </a:cubicBezTo>
                  <a:lnTo>
                    <a:pt x="19050" y="109220"/>
                  </a:lnTo>
                  <a:lnTo>
                    <a:pt x="66675" y="27686"/>
                  </a:lnTo>
                  <a:lnTo>
                    <a:pt x="47498" y="27686"/>
                  </a:lnTo>
                  <a:lnTo>
                    <a:pt x="91948" y="103886"/>
                  </a:lnTo>
                  <a:cubicBezTo>
                    <a:pt x="94996" y="109220"/>
                    <a:pt x="101854" y="110998"/>
                    <a:pt x="107188" y="107950"/>
                  </a:cubicBezTo>
                  <a:lnTo>
                    <a:pt x="114300" y="98044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42" name="Freeform 42"/>
          <p:cNvSpPr/>
          <p:nvPr/>
        </p:nvSpPr>
        <p:spPr>
          <a:xfrm>
            <a:off x="7305304" y="4908747"/>
            <a:ext cx="279397" cy="12697"/>
          </a:xfrm>
          <a:custGeom>
            <a:avLst/>
            <a:gdLst/>
            <a:ahLst/>
            <a:cxnLst/>
            <a:rect l="l" t="t" r="r" b="b"/>
            <a:pathLst>
              <a:path w="279397" h="12697">
                <a:moveTo>
                  <a:pt x="0" y="0"/>
                </a:moveTo>
                <a:lnTo>
                  <a:pt x="279396" y="0"/>
                </a:lnTo>
                <a:lnTo>
                  <a:pt x="279396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373523" y="537943"/>
            <a:ext cx="2408901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Networking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58223" y="367289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12459" y="5736393"/>
            <a:ext cx="780431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126840" y="5736393"/>
            <a:ext cx="780431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094664" y="3778434"/>
            <a:ext cx="841515" cy="43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  <a:p>
            <a:pPr algn="ctr">
              <a:lnSpc>
                <a:spcPts val="1611"/>
              </a:lnSpc>
            </a:pPr>
            <a:r>
              <a:rPr lang="en-US" sz="10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LEADER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84502" y="3672897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056052" y="1911153"/>
            <a:ext cx="1698146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DATACENTER 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113050" y="6394761"/>
            <a:ext cx="1782413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User/Automation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284388" y="1911153"/>
            <a:ext cx="1690221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DATACENTER B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324414" y="3691185"/>
            <a:ext cx="983942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CLUSTER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64818" y="3968039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88696" y="3968039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6508" y="4753994"/>
            <a:ext cx="739712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Client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tcp/4647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15563" y="2559053"/>
            <a:ext cx="1560976" cy="66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RPC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tcp/4647 </a:t>
            </a: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Gossip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tcp/4648 </a:t>
            </a: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Gossip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udp/4648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414685" y="4753994"/>
            <a:ext cx="739712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Client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tcp/4647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766596" y="2559053"/>
            <a:ext cx="1560976" cy="66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RPC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tcp/4647 </a:t>
            </a: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Gossip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tcp/4648 </a:t>
            </a: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Gossip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udp/4648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596299" y="5396741"/>
            <a:ext cx="739712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API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080637" y="4713989"/>
            <a:ext cx="739712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API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tcp/4646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310553" y="4116962"/>
            <a:ext cx="1017013" cy="6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3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WAN Gossip </a:t>
            </a:r>
            <a:r>
              <a:rPr lang="en-US" sz="13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tcp/4648 udp/4648</a:t>
            </a:r>
          </a:p>
        </p:txBody>
      </p:sp>
      <p:sp>
        <p:nvSpPr>
          <p:cNvPr id="62" name="TextBox 62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145014"/>
            <a:ext cx="12318997" cy="1776479"/>
            <a:chOff x="0" y="0"/>
            <a:chExt cx="12319000" cy="1776489"/>
          </a:xfrm>
        </p:grpSpPr>
        <p:sp>
          <p:nvSpPr>
            <p:cNvPr id="5" name="Freeform 5"/>
            <p:cNvSpPr/>
            <p:nvPr/>
          </p:nvSpPr>
          <p:spPr>
            <a:xfrm>
              <a:off x="68834" y="63500"/>
              <a:ext cx="12186666" cy="1649476"/>
            </a:xfrm>
            <a:custGeom>
              <a:avLst/>
              <a:gdLst/>
              <a:ahLst/>
              <a:cxnLst/>
              <a:rect l="l" t="t" r="r" b="b"/>
              <a:pathLst>
                <a:path w="12186666" h="1649476">
                  <a:moveTo>
                    <a:pt x="0" y="0"/>
                  </a:moveTo>
                  <a:lnTo>
                    <a:pt x="0" y="1649476"/>
                  </a:lnTo>
                  <a:lnTo>
                    <a:pt x="12186666" y="1649476"/>
                  </a:lnTo>
                  <a:lnTo>
                    <a:pt x="12186666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84276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35661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32256"/>
              <a:ext cx="12192000" cy="350139"/>
            </a:xfrm>
            <a:custGeom>
              <a:avLst/>
              <a:gdLst/>
              <a:ahLst/>
              <a:cxnLst/>
              <a:rect l="l" t="t" r="r" b="b"/>
              <a:pathLst>
                <a:path w="12192000" h="350139">
                  <a:moveTo>
                    <a:pt x="0" y="0"/>
                  </a:moveTo>
                  <a:lnTo>
                    <a:pt x="0" y="350139"/>
                  </a:lnTo>
                  <a:lnTo>
                    <a:pt x="12192000" y="35013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97192" y="366646"/>
            <a:ext cx="1008059" cy="46034"/>
            <a:chOff x="0" y="0"/>
            <a:chExt cx="1008062" cy="460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5448" y="534895"/>
            <a:ext cx="2408901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Networking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053" y="1729911"/>
            <a:ext cx="10651893" cy="41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•Servers should be able to communicate over a high bandwidth, low latency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803" y="2104968"/>
            <a:ext cx="1112882" cy="38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053" y="2388660"/>
            <a:ext cx="9236754" cy="70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•Recommended to have &lt;10ms latency between cluster members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0053" y="3233718"/>
            <a:ext cx="10478443" cy="45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•Nomad servers can be spread across cloud regions or datacenters if they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5803" y="3710511"/>
            <a:ext cx="4206735" cy="32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meet the latency requirements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58960"/>
            <a:ext cx="3564265" cy="6980463"/>
            <a:chOff x="0" y="0"/>
            <a:chExt cx="3564268" cy="6980466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3437255" cy="6853428"/>
            </a:xfrm>
            <a:custGeom>
              <a:avLst/>
              <a:gdLst/>
              <a:ahLst/>
              <a:cxnLst/>
              <a:rect l="l" t="t" r="r" b="b"/>
              <a:pathLst>
                <a:path w="3437255" h="6853428">
                  <a:moveTo>
                    <a:pt x="0" y="0"/>
                  </a:moveTo>
                  <a:lnTo>
                    <a:pt x="0" y="6853428"/>
                  </a:lnTo>
                  <a:lnTo>
                    <a:pt x="3437255" y="6853428"/>
                  </a:lnTo>
                  <a:lnTo>
                    <a:pt x="3437255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21691" y="548259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696052" y="1857318"/>
            <a:ext cx="8200568" cy="3712997"/>
          </a:xfrm>
          <a:custGeom>
            <a:avLst/>
            <a:gdLst/>
            <a:ahLst/>
            <a:cxnLst/>
            <a:rect l="l" t="t" r="r" b="b"/>
            <a:pathLst>
              <a:path w="8200568" h="3712997">
                <a:moveTo>
                  <a:pt x="0" y="0"/>
                </a:moveTo>
                <a:lnTo>
                  <a:pt x="8200568" y="0"/>
                </a:lnTo>
                <a:lnTo>
                  <a:pt x="8200568" y="3712997"/>
                </a:lnTo>
                <a:lnTo>
                  <a:pt x="0" y="371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2272" y="3776472"/>
            <a:ext cx="2124456" cy="2124456"/>
          </a:xfrm>
          <a:custGeom>
            <a:avLst/>
            <a:gdLst/>
            <a:ahLst/>
            <a:cxnLst/>
            <a:rect l="l" t="t" r="r" b="b"/>
            <a:pathLst>
              <a:path w="2124456" h="2124456">
                <a:moveTo>
                  <a:pt x="0" y="0"/>
                </a:moveTo>
                <a:lnTo>
                  <a:pt x="2124456" y="0"/>
                </a:lnTo>
                <a:lnTo>
                  <a:pt x="2124456" y="2124456"/>
                </a:lnTo>
                <a:lnTo>
                  <a:pt x="0" y="2124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6563" y="4542615"/>
            <a:ext cx="517446" cy="593360"/>
          </a:xfrm>
          <a:custGeom>
            <a:avLst/>
            <a:gdLst/>
            <a:ahLst/>
            <a:cxnLst/>
            <a:rect l="l" t="t" r="r" b="b"/>
            <a:pathLst>
              <a:path w="517446" h="593360">
                <a:moveTo>
                  <a:pt x="0" y="0"/>
                </a:moveTo>
                <a:lnTo>
                  <a:pt x="517446" y="0"/>
                </a:lnTo>
                <a:lnTo>
                  <a:pt x="517446" y="593360"/>
                </a:lnTo>
                <a:lnTo>
                  <a:pt x="0" y="59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1" b="-6974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8399" y="729586"/>
            <a:ext cx="2891247" cy="23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System Requirements For Nomad Servers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(recommended)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0209" y="2027939"/>
            <a:ext cx="594684" cy="73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Type</a:t>
            </a:r>
          </a:p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Small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61112" y="1894589"/>
            <a:ext cx="656473" cy="80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13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CPU 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2-4 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61112" y="3996947"/>
            <a:ext cx="758485" cy="2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8-16 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53763" y="1894589"/>
            <a:ext cx="1071505" cy="80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13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Memory 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8-16GB RAM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53763" y="3996947"/>
            <a:ext cx="1173518" cy="2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32-64GB 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8158" y="1894589"/>
            <a:ext cx="485413" cy="80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1399" b="1" spc="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Disk </a:t>
            </a:r>
            <a:r>
              <a:rPr lang="en-US" sz="1399" spc="4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50GB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18158" y="3996947"/>
            <a:ext cx="587426" cy="2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3745" y="1894589"/>
            <a:ext cx="2397652" cy="80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13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Typical Cloud Instance Types </a:t>
            </a:r>
            <a:r>
              <a:rPr lang="en-US" sz="13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AWS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m5.large, m5.xlarge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3745" y="2799845"/>
            <a:ext cx="1957111" cy="38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1399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Azure</a:t>
            </a:r>
            <a:r>
              <a:rPr lang="en-US" sz="13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Standard_D2_v3,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53745" y="3273428"/>
            <a:ext cx="2772061" cy="4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"/>
              </a:lnSpc>
            </a:pPr>
            <a:r>
              <a:rPr lang="en-US" sz="13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Standard_D4_v3</a:t>
            </a:r>
          </a:p>
          <a:p>
            <a:pPr algn="l">
              <a:lnSpc>
                <a:spcPts val="3499"/>
              </a:lnSpc>
            </a:pPr>
            <a:r>
              <a:rPr lang="en-US" sz="13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GCP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n2-standard-2, n2-standard-4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53745" y="3854072"/>
            <a:ext cx="2369420" cy="39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13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AWS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m5.2xlarge, m5.4xlarge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3745" y="4335656"/>
            <a:ext cx="2874074" cy="97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1399" b="1" spc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Azure</a:t>
            </a:r>
            <a:r>
              <a:rPr lang="en-US" sz="13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Standard_D8_v3, </a:t>
            </a:r>
          </a:p>
          <a:p>
            <a:pPr algn="l">
              <a:lnSpc>
                <a:spcPts val="699"/>
              </a:lnSpc>
            </a:pPr>
            <a:r>
              <a:rPr lang="en-US" sz="13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Standard_D16_v3</a:t>
            </a:r>
          </a:p>
          <a:p>
            <a:pPr algn="l">
              <a:lnSpc>
                <a:spcPts val="3499"/>
              </a:lnSpc>
            </a:pPr>
            <a:r>
              <a:rPr lang="en-US" sz="13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GCP</a:t>
            </a: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n2-standard-8, n2-standard-16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80209" y="3992937"/>
            <a:ext cx="595474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Large</a:t>
            </a:r>
          </a:p>
        </p:txBody>
      </p:sp>
      <p:sp>
        <p:nvSpPr>
          <p:cNvPr id="25" name="TextBox 2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2318997" cy="1645253"/>
            <a:chOff x="0" y="0"/>
            <a:chExt cx="12319000" cy="1645247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18285"/>
            </a:xfrm>
            <a:custGeom>
              <a:avLst/>
              <a:gdLst/>
              <a:ahLst/>
              <a:cxnLst/>
              <a:rect l="l" t="t" r="r" b="b"/>
              <a:pathLst>
                <a:path w="12192000" h="1518285">
                  <a:moveTo>
                    <a:pt x="0" y="0"/>
                  </a:moveTo>
                  <a:lnTo>
                    <a:pt x="12192000" y="0"/>
                  </a:lnTo>
                  <a:lnTo>
                    <a:pt x="12192000" y="1518285"/>
                  </a:lnTo>
                  <a:lnTo>
                    <a:pt x="0" y="1518285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48818" y="434975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50226" y="96031"/>
            <a:ext cx="1156506" cy="1326185"/>
          </a:xfrm>
          <a:custGeom>
            <a:avLst/>
            <a:gdLst/>
            <a:ahLst/>
            <a:cxnLst/>
            <a:rect l="l" t="t" r="r" b="b"/>
            <a:pathLst>
              <a:path w="1156506" h="1326185">
                <a:moveTo>
                  <a:pt x="0" y="0"/>
                </a:moveTo>
                <a:lnTo>
                  <a:pt x="1156507" y="0"/>
                </a:lnTo>
                <a:lnTo>
                  <a:pt x="1156507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2" b="-697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86583" y="5071472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67784" y="5284260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1"/>
                </a:lnTo>
                <a:lnTo>
                  <a:pt x="0" y="515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82355" y="5071472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707343" y="5695931"/>
            <a:ext cx="475583" cy="157172"/>
            <a:chOff x="0" y="0"/>
            <a:chExt cx="475577" cy="157162"/>
          </a:xfrm>
        </p:grpSpPr>
        <p:sp>
          <p:nvSpPr>
            <p:cNvPr id="12" name="Freeform 12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475615" y="63627"/>
                  </a:moveTo>
                  <a:lnTo>
                    <a:pt x="34671" y="63627"/>
                  </a:lnTo>
                  <a:lnTo>
                    <a:pt x="34671" y="98552"/>
                  </a:lnTo>
                  <a:lnTo>
                    <a:pt x="475615" y="98552"/>
                  </a:lnTo>
                  <a:close/>
                  <a:moveTo>
                    <a:pt x="130683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130"/>
                  </a:cubicBezTo>
                  <a:lnTo>
                    <a:pt x="156591" y="132080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179"/>
                  </a:lnTo>
                  <a:cubicBezTo>
                    <a:pt x="156591" y="30353"/>
                    <a:pt x="159385" y="19685"/>
                    <a:pt x="154432" y="11303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707419" y="5340344"/>
            <a:ext cx="475583" cy="157172"/>
            <a:chOff x="0" y="0"/>
            <a:chExt cx="475577" cy="157162"/>
          </a:xfrm>
        </p:grpSpPr>
        <p:sp>
          <p:nvSpPr>
            <p:cNvPr id="14" name="Freeform 14"/>
            <p:cNvSpPr/>
            <p:nvPr/>
          </p:nvSpPr>
          <p:spPr>
            <a:xfrm>
              <a:off x="0" y="-2540"/>
              <a:ext cx="475615" cy="162179"/>
            </a:xfrm>
            <a:custGeom>
              <a:avLst/>
              <a:gdLst/>
              <a:ahLst/>
              <a:cxnLst/>
              <a:rect l="l" t="t" r="r" b="b"/>
              <a:pathLst>
                <a:path w="475615" h="162179">
                  <a:moveTo>
                    <a:pt x="0" y="63627"/>
                  </a:moveTo>
                  <a:lnTo>
                    <a:pt x="440944" y="63627"/>
                  </a:lnTo>
                  <a:lnTo>
                    <a:pt x="440944" y="98552"/>
                  </a:lnTo>
                  <a:lnTo>
                    <a:pt x="0" y="98552"/>
                  </a:lnTo>
                  <a:close/>
                  <a:moveTo>
                    <a:pt x="344932" y="4953"/>
                  </a:moveTo>
                  <a:lnTo>
                    <a:pt x="475615" y="81153"/>
                  </a:lnTo>
                  <a:lnTo>
                    <a:pt x="344932" y="157353"/>
                  </a:lnTo>
                  <a:cubicBezTo>
                    <a:pt x="336550" y="162179"/>
                    <a:pt x="325882" y="159385"/>
                    <a:pt x="321056" y="151130"/>
                  </a:cubicBezTo>
                  <a:lnTo>
                    <a:pt x="319024" y="132080"/>
                  </a:lnTo>
                  <a:lnTo>
                    <a:pt x="432181" y="66040"/>
                  </a:lnTo>
                  <a:lnTo>
                    <a:pt x="432181" y="96266"/>
                  </a:lnTo>
                  <a:lnTo>
                    <a:pt x="327406" y="35052"/>
                  </a:lnTo>
                  <a:cubicBezTo>
                    <a:pt x="319024" y="30226"/>
                    <a:pt x="316230" y="19558"/>
                    <a:pt x="321183" y="11176"/>
                  </a:cubicBezTo>
                  <a:lnTo>
                    <a:pt x="33667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472033" y="5284260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7" y="0"/>
                </a:lnTo>
                <a:lnTo>
                  <a:pt x="449227" y="515141"/>
                </a:lnTo>
                <a:lnTo>
                  <a:pt x="0" y="515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4188990" y="5695874"/>
            <a:ext cx="456648" cy="157172"/>
            <a:chOff x="0" y="0"/>
            <a:chExt cx="456654" cy="157162"/>
          </a:xfrm>
        </p:grpSpPr>
        <p:sp>
          <p:nvSpPr>
            <p:cNvPr id="17" name="Freeform 17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456692" y="63500"/>
                  </a:moveTo>
                  <a:lnTo>
                    <a:pt x="34671" y="63754"/>
                  </a:lnTo>
                  <a:lnTo>
                    <a:pt x="34671" y="98679"/>
                  </a:lnTo>
                  <a:lnTo>
                    <a:pt x="456692" y="98552"/>
                  </a:lnTo>
                  <a:close/>
                  <a:moveTo>
                    <a:pt x="130556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003"/>
                  </a:cubicBezTo>
                  <a:lnTo>
                    <a:pt x="156591" y="131953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052"/>
                  </a:lnTo>
                  <a:cubicBezTo>
                    <a:pt x="156591" y="30226"/>
                    <a:pt x="159385" y="19558"/>
                    <a:pt x="154432" y="11176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189076" y="5340344"/>
            <a:ext cx="456638" cy="157172"/>
            <a:chOff x="0" y="0"/>
            <a:chExt cx="456641" cy="157162"/>
          </a:xfrm>
        </p:grpSpPr>
        <p:sp>
          <p:nvSpPr>
            <p:cNvPr id="19" name="Freeform 19"/>
            <p:cNvSpPr/>
            <p:nvPr/>
          </p:nvSpPr>
          <p:spPr>
            <a:xfrm>
              <a:off x="0" y="-2540"/>
              <a:ext cx="456692" cy="162179"/>
            </a:xfrm>
            <a:custGeom>
              <a:avLst/>
              <a:gdLst/>
              <a:ahLst/>
              <a:cxnLst/>
              <a:rect l="l" t="t" r="r" b="b"/>
              <a:pathLst>
                <a:path w="456692" h="162179">
                  <a:moveTo>
                    <a:pt x="0" y="63627"/>
                  </a:moveTo>
                  <a:lnTo>
                    <a:pt x="422021" y="63627"/>
                  </a:lnTo>
                  <a:lnTo>
                    <a:pt x="422021" y="98552"/>
                  </a:lnTo>
                  <a:lnTo>
                    <a:pt x="0" y="98552"/>
                  </a:lnTo>
                  <a:close/>
                  <a:moveTo>
                    <a:pt x="326009" y="4953"/>
                  </a:moveTo>
                  <a:lnTo>
                    <a:pt x="456692" y="81153"/>
                  </a:lnTo>
                  <a:lnTo>
                    <a:pt x="326009" y="157353"/>
                  </a:lnTo>
                  <a:cubicBezTo>
                    <a:pt x="317627" y="162179"/>
                    <a:pt x="306959" y="159385"/>
                    <a:pt x="302133" y="151130"/>
                  </a:cubicBezTo>
                  <a:lnTo>
                    <a:pt x="300101" y="132080"/>
                  </a:lnTo>
                  <a:lnTo>
                    <a:pt x="413131" y="66040"/>
                  </a:lnTo>
                  <a:lnTo>
                    <a:pt x="413131" y="96266"/>
                  </a:lnTo>
                  <a:lnTo>
                    <a:pt x="308356" y="35052"/>
                  </a:lnTo>
                  <a:cubicBezTo>
                    <a:pt x="299974" y="30226"/>
                    <a:pt x="297180" y="19558"/>
                    <a:pt x="302133" y="11176"/>
                  </a:cubicBezTo>
                  <a:lnTo>
                    <a:pt x="317627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4896736" y="5128289"/>
            <a:ext cx="1540926" cy="1000706"/>
          </a:xfrm>
          <a:custGeom>
            <a:avLst/>
            <a:gdLst/>
            <a:ahLst/>
            <a:cxnLst/>
            <a:rect l="l" t="t" r="r" b="b"/>
            <a:pathLst>
              <a:path w="1540926" h="1000706">
                <a:moveTo>
                  <a:pt x="0" y="0"/>
                </a:moveTo>
                <a:lnTo>
                  <a:pt x="1540926" y="0"/>
                </a:lnTo>
                <a:lnTo>
                  <a:pt x="1540926" y="1000706"/>
                </a:lnTo>
                <a:lnTo>
                  <a:pt x="0" y="100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977946" y="5341087"/>
            <a:ext cx="449228" cy="515141"/>
          </a:xfrm>
          <a:custGeom>
            <a:avLst/>
            <a:gdLst/>
            <a:ahLst/>
            <a:cxnLst/>
            <a:rect l="l" t="t" r="r" b="b"/>
            <a:pathLst>
              <a:path w="449228" h="515141">
                <a:moveTo>
                  <a:pt x="0" y="0"/>
                </a:moveTo>
                <a:lnTo>
                  <a:pt x="449228" y="0"/>
                </a:lnTo>
                <a:lnTo>
                  <a:pt x="449228" y="515140"/>
                </a:lnTo>
                <a:lnTo>
                  <a:pt x="0" y="51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6" t="-12445" r="-31172" b="-69739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73523" y="537943"/>
            <a:ext cx="5582174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Joining Servers to a Cluster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3523" y="1918021"/>
            <a:ext cx="90678" cy="99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3523" y="3651571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273" y="1876568"/>
            <a:ext cx="9212523" cy="101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Servers need to know how to connect to each other to form a cluster This can be done manually or automated using parameters the configuration file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9273" y="3648218"/>
            <a:ext cx="9096299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For most environments, configuration to automatically discover and join server agents to form a cluster will be done using the configuration file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82173" y="5315769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18614" y="5421306"/>
            <a:ext cx="841515" cy="43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  <a:p>
            <a:pPr algn="ctr">
              <a:lnSpc>
                <a:spcPts val="1611"/>
              </a:lnSpc>
            </a:pPr>
            <a:r>
              <a:rPr lang="en-US" sz="10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LEADER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08452" y="5315769"/>
            <a:ext cx="8415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88767" y="5610911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12646" y="5610911"/>
            <a:ext cx="6950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19721" y="5921578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10901" y="5129098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52267" y="5129098"/>
            <a:ext cx="801853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3532" y="5921578"/>
            <a:ext cx="820245" cy="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36" name="TextBox 36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21230" y="2226669"/>
            <a:ext cx="3125705" cy="4631331"/>
            <a:chOff x="0" y="0"/>
            <a:chExt cx="3125699" cy="46313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25724" cy="4631309"/>
            </a:xfrm>
            <a:custGeom>
              <a:avLst/>
              <a:gdLst/>
              <a:ahLst/>
              <a:cxnLst/>
              <a:rect l="l" t="t" r="r" b="b"/>
              <a:pathLst>
                <a:path w="3125724" h="4631309">
                  <a:moveTo>
                    <a:pt x="0" y="0"/>
                  </a:moveTo>
                  <a:lnTo>
                    <a:pt x="3125724" y="0"/>
                  </a:lnTo>
                  <a:lnTo>
                    <a:pt x="3125724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2787" y="3919499"/>
            <a:ext cx="1682601" cy="3002004"/>
            <a:chOff x="0" y="0"/>
            <a:chExt cx="1682598" cy="3002001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2875026"/>
            </a:xfrm>
            <a:custGeom>
              <a:avLst/>
              <a:gdLst/>
              <a:ahLst/>
              <a:cxnLst/>
              <a:rect l="l" t="t" r="r" b="b"/>
              <a:pathLst>
                <a:path w="523494" h="2875026">
                  <a:moveTo>
                    <a:pt x="0" y="0"/>
                  </a:moveTo>
                  <a:lnTo>
                    <a:pt x="523494" y="0"/>
                  </a:lnTo>
                  <a:lnTo>
                    <a:pt x="523494" y="2875026"/>
                  </a:lnTo>
                  <a:lnTo>
                    <a:pt x="0" y="287502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2875026"/>
            </a:xfrm>
            <a:custGeom>
              <a:avLst/>
              <a:gdLst/>
              <a:ahLst/>
              <a:cxnLst/>
              <a:rect l="l" t="t" r="r" b="b"/>
              <a:pathLst>
                <a:path w="523621" h="2875026">
                  <a:moveTo>
                    <a:pt x="0" y="0"/>
                  </a:moveTo>
                  <a:lnTo>
                    <a:pt x="523621" y="0"/>
                  </a:lnTo>
                  <a:lnTo>
                    <a:pt x="523621" y="2875026"/>
                  </a:lnTo>
                  <a:lnTo>
                    <a:pt x="0" y="287502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095502" y="63500"/>
              <a:ext cx="523621" cy="2875026"/>
            </a:xfrm>
            <a:custGeom>
              <a:avLst/>
              <a:gdLst/>
              <a:ahLst/>
              <a:cxnLst/>
              <a:rect l="l" t="t" r="r" b="b"/>
              <a:pathLst>
                <a:path w="523621" h="2875026">
                  <a:moveTo>
                    <a:pt x="0" y="0"/>
                  </a:moveTo>
                  <a:lnTo>
                    <a:pt x="523621" y="0"/>
                  </a:lnTo>
                  <a:lnTo>
                    <a:pt x="523621" y="2875026"/>
                  </a:lnTo>
                  <a:lnTo>
                    <a:pt x="0" y="287502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5138004" y="3659943"/>
            <a:ext cx="1204693" cy="781774"/>
          </a:xfrm>
          <a:custGeom>
            <a:avLst/>
            <a:gdLst/>
            <a:ahLst/>
            <a:cxnLst/>
            <a:rect l="l" t="t" r="r" b="b"/>
            <a:pathLst>
              <a:path w="1204693" h="781774">
                <a:moveTo>
                  <a:pt x="0" y="0"/>
                </a:moveTo>
                <a:lnTo>
                  <a:pt x="1204694" y="0"/>
                </a:lnTo>
                <a:lnTo>
                  <a:pt x="1204694" y="781774"/>
                </a:lnTo>
                <a:lnTo>
                  <a:pt x="0" y="78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40484" y="3659943"/>
            <a:ext cx="1204693" cy="781774"/>
          </a:xfrm>
          <a:custGeom>
            <a:avLst/>
            <a:gdLst/>
            <a:ahLst/>
            <a:cxnLst/>
            <a:rect l="l" t="t" r="r" b="b"/>
            <a:pathLst>
              <a:path w="1204693" h="781774">
                <a:moveTo>
                  <a:pt x="0" y="0"/>
                </a:moveTo>
                <a:lnTo>
                  <a:pt x="1204693" y="0"/>
                </a:lnTo>
                <a:lnTo>
                  <a:pt x="1204693" y="781774"/>
                </a:lnTo>
                <a:lnTo>
                  <a:pt x="0" y="78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42972" y="3659943"/>
            <a:ext cx="1204693" cy="781774"/>
          </a:xfrm>
          <a:custGeom>
            <a:avLst/>
            <a:gdLst/>
            <a:ahLst/>
            <a:cxnLst/>
            <a:rect l="l" t="t" r="r" b="b"/>
            <a:pathLst>
              <a:path w="1204693" h="781774">
                <a:moveTo>
                  <a:pt x="0" y="0"/>
                </a:moveTo>
                <a:lnTo>
                  <a:pt x="1204694" y="0"/>
                </a:lnTo>
                <a:lnTo>
                  <a:pt x="1204694" y="781774"/>
                </a:lnTo>
                <a:lnTo>
                  <a:pt x="0" y="78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583831" y="4033133"/>
            <a:ext cx="313049" cy="358978"/>
          </a:xfrm>
          <a:custGeom>
            <a:avLst/>
            <a:gdLst/>
            <a:ahLst/>
            <a:cxnLst/>
            <a:rect l="l" t="t" r="r" b="b"/>
            <a:pathLst>
              <a:path w="313049" h="358978">
                <a:moveTo>
                  <a:pt x="0" y="0"/>
                </a:moveTo>
                <a:lnTo>
                  <a:pt x="313049" y="0"/>
                </a:lnTo>
                <a:lnTo>
                  <a:pt x="313049" y="358978"/>
                </a:lnTo>
                <a:lnTo>
                  <a:pt x="0" y="35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4" r="-31172" b="-697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82739" y="4033133"/>
            <a:ext cx="313049" cy="358978"/>
          </a:xfrm>
          <a:custGeom>
            <a:avLst/>
            <a:gdLst/>
            <a:ahLst/>
            <a:cxnLst/>
            <a:rect l="l" t="t" r="r" b="b"/>
            <a:pathLst>
              <a:path w="313049" h="358978">
                <a:moveTo>
                  <a:pt x="0" y="0"/>
                </a:moveTo>
                <a:lnTo>
                  <a:pt x="313048" y="0"/>
                </a:lnTo>
                <a:lnTo>
                  <a:pt x="313048" y="358978"/>
                </a:lnTo>
                <a:lnTo>
                  <a:pt x="0" y="35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4" r="-31172" b="-6974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81656" y="4033133"/>
            <a:ext cx="313049" cy="358978"/>
          </a:xfrm>
          <a:custGeom>
            <a:avLst/>
            <a:gdLst/>
            <a:ahLst/>
            <a:cxnLst/>
            <a:rect l="l" t="t" r="r" b="b"/>
            <a:pathLst>
              <a:path w="313049" h="358978">
                <a:moveTo>
                  <a:pt x="0" y="0"/>
                </a:moveTo>
                <a:lnTo>
                  <a:pt x="313049" y="0"/>
                </a:lnTo>
                <a:lnTo>
                  <a:pt x="313049" y="358978"/>
                </a:lnTo>
                <a:lnTo>
                  <a:pt x="0" y="35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4" r="-31172" b="-6974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83566" y="4425725"/>
            <a:ext cx="5965250" cy="1631766"/>
          </a:xfrm>
          <a:custGeom>
            <a:avLst/>
            <a:gdLst/>
            <a:ahLst/>
            <a:cxnLst/>
            <a:rect l="l" t="t" r="r" b="b"/>
            <a:pathLst>
              <a:path w="5965250" h="1631766">
                <a:moveTo>
                  <a:pt x="0" y="0"/>
                </a:moveTo>
                <a:lnTo>
                  <a:pt x="5965251" y="0"/>
                </a:lnTo>
                <a:lnTo>
                  <a:pt x="5965251" y="1631765"/>
                </a:lnTo>
                <a:lnTo>
                  <a:pt x="0" y="1631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9065" y="647433"/>
            <a:ext cx="6282385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Joining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Servers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to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9936" y="2288457"/>
            <a:ext cx="2864939" cy="165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1"/>
              </a:lnSpc>
            </a:pPr>
            <a:r>
              <a:rPr lang="en-US" sz="5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Join Manually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26709" y="2046037"/>
            <a:ext cx="90678" cy="99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12459" y="2004584"/>
            <a:ext cx="6209929" cy="101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Provision and setup your server nodes Manually join nodes </a:t>
            </a:r>
            <a:r>
              <a:rPr lang="en-US" sz="19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b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19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c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 node </a:t>
            </a:r>
            <a:r>
              <a:rPr lang="en-US" sz="1999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 create a cluster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09054" y="3666801"/>
            <a:ext cx="870033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server_a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07962" y="3666801"/>
            <a:ext cx="874233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server_b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06879" y="3666801"/>
            <a:ext cx="865137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server_c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48380" y="5573678"/>
            <a:ext cx="5610720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spc="3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server join server_a.example.com:4648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36674" y="5065938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29" name="TextBox 29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41420" y="2184787"/>
            <a:ext cx="2350580" cy="3629435"/>
            <a:chOff x="0" y="0"/>
            <a:chExt cx="2350580" cy="3629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0516" cy="3629406"/>
            </a:xfrm>
            <a:custGeom>
              <a:avLst/>
              <a:gdLst/>
              <a:ahLst/>
              <a:cxnLst/>
              <a:rect l="l" t="t" r="r" b="b"/>
              <a:pathLst>
                <a:path w="2350516" h="3629406">
                  <a:moveTo>
                    <a:pt x="0" y="0"/>
                  </a:moveTo>
                  <a:lnTo>
                    <a:pt x="2350516" y="0"/>
                  </a:lnTo>
                  <a:lnTo>
                    <a:pt x="2350516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31584" y="2121284"/>
            <a:ext cx="1570263" cy="3756431"/>
            <a:chOff x="0" y="0"/>
            <a:chExt cx="1570266" cy="3756431"/>
          </a:xfrm>
        </p:grpSpPr>
        <p:sp>
          <p:nvSpPr>
            <p:cNvPr id="10" name="Freeform 10"/>
            <p:cNvSpPr/>
            <p:nvPr/>
          </p:nvSpPr>
          <p:spPr>
            <a:xfrm>
              <a:off x="549275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020953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0" y="2983716"/>
            <a:ext cx="8761847" cy="3580190"/>
          </a:xfrm>
          <a:custGeom>
            <a:avLst/>
            <a:gdLst/>
            <a:ahLst/>
            <a:cxnLst/>
            <a:rect l="l" t="t" r="r" b="b"/>
            <a:pathLst>
              <a:path w="8761847" h="3580190">
                <a:moveTo>
                  <a:pt x="0" y="0"/>
                </a:moveTo>
                <a:lnTo>
                  <a:pt x="8761847" y="0"/>
                </a:lnTo>
                <a:lnTo>
                  <a:pt x="8761847" y="3580190"/>
                </a:lnTo>
                <a:lnTo>
                  <a:pt x="0" y="3580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729342" y="4453071"/>
            <a:ext cx="274444" cy="452504"/>
            <a:chOff x="0" y="0"/>
            <a:chExt cx="274447" cy="452501"/>
          </a:xfrm>
        </p:grpSpPr>
        <p:sp>
          <p:nvSpPr>
            <p:cNvPr id="17" name="Freeform 17"/>
            <p:cNvSpPr/>
            <p:nvPr/>
          </p:nvSpPr>
          <p:spPr>
            <a:xfrm>
              <a:off x="-127" y="-5969"/>
              <a:ext cx="280670" cy="458470"/>
            </a:xfrm>
            <a:custGeom>
              <a:avLst/>
              <a:gdLst/>
              <a:ahLst/>
              <a:cxnLst/>
              <a:rect l="l" t="t" r="r" b="b"/>
              <a:pathLst>
                <a:path w="280670" h="458470">
                  <a:moveTo>
                    <a:pt x="219202" y="41910"/>
                  </a:moveTo>
                  <a:lnTo>
                    <a:pt x="3683" y="426720"/>
                  </a:lnTo>
                  <a:lnTo>
                    <a:pt x="28575" y="440690"/>
                  </a:lnTo>
                  <a:lnTo>
                    <a:pt x="244221" y="55880"/>
                  </a:lnTo>
                  <a:close/>
                  <a:moveTo>
                    <a:pt x="269113" y="69850"/>
                  </a:moveTo>
                  <a:cubicBezTo>
                    <a:pt x="280670" y="49149"/>
                    <a:pt x="273304" y="23114"/>
                    <a:pt x="252603" y="11557"/>
                  </a:cubicBezTo>
                  <a:cubicBezTo>
                    <a:pt x="231902" y="0"/>
                    <a:pt x="205867" y="7239"/>
                    <a:pt x="194310" y="27940"/>
                  </a:cubicBezTo>
                  <a:cubicBezTo>
                    <a:pt x="182753" y="48641"/>
                    <a:pt x="190119" y="74676"/>
                    <a:pt x="210820" y="86233"/>
                  </a:cubicBezTo>
                  <a:cubicBezTo>
                    <a:pt x="231521" y="97790"/>
                    <a:pt x="257556" y="90424"/>
                    <a:pt x="269113" y="69723"/>
                  </a:cubicBezTo>
                  <a:close/>
                  <a:moveTo>
                    <a:pt x="127" y="334772"/>
                  </a:moveTo>
                  <a:lnTo>
                    <a:pt x="2286" y="458470"/>
                  </a:lnTo>
                  <a:lnTo>
                    <a:pt x="108966" y="395732"/>
                  </a:lnTo>
                  <a:cubicBezTo>
                    <a:pt x="115824" y="391668"/>
                    <a:pt x="117983" y="383032"/>
                    <a:pt x="114046" y="376174"/>
                  </a:cubicBezTo>
                  <a:lnTo>
                    <a:pt x="101346" y="367157"/>
                  </a:lnTo>
                  <a:lnTo>
                    <a:pt x="8890" y="421386"/>
                  </a:lnTo>
                  <a:lnTo>
                    <a:pt x="30480" y="433451"/>
                  </a:lnTo>
                  <a:lnTo>
                    <a:pt x="28702" y="334264"/>
                  </a:lnTo>
                  <a:cubicBezTo>
                    <a:pt x="28575" y="326390"/>
                    <a:pt x="22098" y="320040"/>
                    <a:pt x="14224" y="320167"/>
                  </a:cubicBezTo>
                  <a:lnTo>
                    <a:pt x="0" y="326771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119316" y="4453080"/>
            <a:ext cx="128588" cy="452504"/>
            <a:chOff x="0" y="0"/>
            <a:chExt cx="128588" cy="452501"/>
          </a:xfrm>
        </p:grpSpPr>
        <p:sp>
          <p:nvSpPr>
            <p:cNvPr id="19" name="Freeform 19"/>
            <p:cNvSpPr/>
            <p:nvPr/>
          </p:nvSpPr>
          <p:spPr>
            <a:xfrm>
              <a:off x="-2032" y="0"/>
              <a:ext cx="132715" cy="452501"/>
            </a:xfrm>
            <a:custGeom>
              <a:avLst/>
              <a:gdLst/>
              <a:ahLst/>
              <a:cxnLst/>
              <a:rect l="l" t="t" r="r" b="b"/>
              <a:pathLst>
                <a:path w="132715" h="452501">
                  <a:moveTo>
                    <a:pt x="80645" y="42926"/>
                  </a:moveTo>
                  <a:lnTo>
                    <a:pt x="80645" y="424180"/>
                  </a:lnTo>
                  <a:lnTo>
                    <a:pt x="52070" y="424180"/>
                  </a:lnTo>
                  <a:lnTo>
                    <a:pt x="52070" y="42926"/>
                  </a:lnTo>
                  <a:close/>
                  <a:moveTo>
                    <a:pt x="23495" y="42926"/>
                  </a:moveTo>
                  <a:cubicBezTo>
                    <a:pt x="23495" y="19177"/>
                    <a:pt x="42672" y="0"/>
                    <a:pt x="66294" y="0"/>
                  </a:cubicBezTo>
                  <a:cubicBezTo>
                    <a:pt x="89916" y="0"/>
                    <a:pt x="109220" y="19177"/>
                    <a:pt x="109220" y="42926"/>
                  </a:cubicBezTo>
                  <a:cubicBezTo>
                    <a:pt x="109220" y="66675"/>
                    <a:pt x="90043" y="85725"/>
                    <a:pt x="66294" y="85725"/>
                  </a:cubicBezTo>
                  <a:cubicBezTo>
                    <a:pt x="42545" y="85725"/>
                    <a:pt x="23495" y="66548"/>
                    <a:pt x="23495" y="42926"/>
                  </a:cubicBezTo>
                  <a:close/>
                  <a:moveTo>
                    <a:pt x="128651" y="345567"/>
                  </a:moveTo>
                  <a:lnTo>
                    <a:pt x="66294" y="452501"/>
                  </a:lnTo>
                  <a:lnTo>
                    <a:pt x="3937" y="345567"/>
                  </a:lnTo>
                  <a:cubicBezTo>
                    <a:pt x="0" y="338709"/>
                    <a:pt x="2286" y="329946"/>
                    <a:pt x="9017" y="326009"/>
                  </a:cubicBezTo>
                  <a:lnTo>
                    <a:pt x="24638" y="324358"/>
                  </a:lnTo>
                  <a:lnTo>
                    <a:pt x="78613" y="416941"/>
                  </a:lnTo>
                  <a:lnTo>
                    <a:pt x="53975" y="416941"/>
                  </a:lnTo>
                  <a:lnTo>
                    <a:pt x="104013" y="331216"/>
                  </a:lnTo>
                  <a:cubicBezTo>
                    <a:pt x="107950" y="324358"/>
                    <a:pt x="116713" y="322072"/>
                    <a:pt x="123571" y="326136"/>
                  </a:cubicBezTo>
                  <a:lnTo>
                    <a:pt x="132715" y="338836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471895" y="4417562"/>
            <a:ext cx="128597" cy="452504"/>
            <a:chOff x="0" y="0"/>
            <a:chExt cx="128588" cy="452501"/>
          </a:xfrm>
        </p:grpSpPr>
        <p:sp>
          <p:nvSpPr>
            <p:cNvPr id="21" name="Freeform 21"/>
            <p:cNvSpPr/>
            <p:nvPr/>
          </p:nvSpPr>
          <p:spPr>
            <a:xfrm>
              <a:off x="-2032" y="0"/>
              <a:ext cx="132715" cy="452501"/>
            </a:xfrm>
            <a:custGeom>
              <a:avLst/>
              <a:gdLst/>
              <a:ahLst/>
              <a:cxnLst/>
              <a:rect l="l" t="t" r="r" b="b"/>
              <a:pathLst>
                <a:path w="132715" h="452501">
                  <a:moveTo>
                    <a:pt x="80645" y="42926"/>
                  </a:moveTo>
                  <a:lnTo>
                    <a:pt x="80645" y="424180"/>
                  </a:lnTo>
                  <a:lnTo>
                    <a:pt x="52070" y="424180"/>
                  </a:lnTo>
                  <a:lnTo>
                    <a:pt x="52070" y="42926"/>
                  </a:lnTo>
                  <a:close/>
                  <a:moveTo>
                    <a:pt x="23495" y="42926"/>
                  </a:moveTo>
                  <a:cubicBezTo>
                    <a:pt x="23495" y="19177"/>
                    <a:pt x="42672" y="0"/>
                    <a:pt x="66294" y="0"/>
                  </a:cubicBezTo>
                  <a:cubicBezTo>
                    <a:pt x="89916" y="0"/>
                    <a:pt x="109220" y="19177"/>
                    <a:pt x="109220" y="42926"/>
                  </a:cubicBezTo>
                  <a:cubicBezTo>
                    <a:pt x="109220" y="66675"/>
                    <a:pt x="90043" y="85725"/>
                    <a:pt x="66294" y="85725"/>
                  </a:cubicBezTo>
                  <a:cubicBezTo>
                    <a:pt x="42545" y="85725"/>
                    <a:pt x="23495" y="66548"/>
                    <a:pt x="23495" y="42926"/>
                  </a:cubicBezTo>
                  <a:close/>
                  <a:moveTo>
                    <a:pt x="128651" y="345567"/>
                  </a:moveTo>
                  <a:lnTo>
                    <a:pt x="66294" y="452501"/>
                  </a:lnTo>
                  <a:lnTo>
                    <a:pt x="3937" y="345567"/>
                  </a:lnTo>
                  <a:cubicBezTo>
                    <a:pt x="0" y="338709"/>
                    <a:pt x="2286" y="329946"/>
                    <a:pt x="9017" y="326009"/>
                  </a:cubicBezTo>
                  <a:lnTo>
                    <a:pt x="24638" y="324358"/>
                  </a:lnTo>
                  <a:lnTo>
                    <a:pt x="78613" y="416941"/>
                  </a:lnTo>
                  <a:lnTo>
                    <a:pt x="53975" y="416941"/>
                  </a:lnTo>
                  <a:lnTo>
                    <a:pt x="104013" y="331216"/>
                  </a:lnTo>
                  <a:cubicBezTo>
                    <a:pt x="107950" y="324358"/>
                    <a:pt x="116713" y="322072"/>
                    <a:pt x="123571" y="326136"/>
                  </a:cubicBezTo>
                  <a:lnTo>
                    <a:pt x="132715" y="338836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69065" y="647433"/>
            <a:ext cx="6282385" cy="106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Joining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Servers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to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  <a:p>
            <a:pPr algn="l">
              <a:lnSpc>
                <a:spcPts val="3359"/>
              </a:lnSpc>
            </a:pPr>
            <a:r>
              <a:rPr lang="en-US" sz="2400" b="1" spc="2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Automated (preferred)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6372" y="4017321"/>
            <a:ext cx="2953702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Host names or IP addresses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9689" y="2380545"/>
            <a:ext cx="836762" cy="1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Use the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0429" y="2377192"/>
            <a:ext cx="6321466" cy="27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1800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retry_join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parameter to instruct Nomad to connect to the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9689" y="2406453"/>
            <a:ext cx="5932503" cy="43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server agents listed. Can use DNS names or IP addresses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722102"/>
            <a:ext cx="8795014" cy="4135898"/>
          </a:xfrm>
          <a:custGeom>
            <a:avLst/>
            <a:gdLst/>
            <a:ahLst/>
            <a:cxnLst/>
            <a:rect l="l" t="t" r="r" b="b"/>
            <a:pathLst>
              <a:path w="8795014" h="4135898">
                <a:moveTo>
                  <a:pt x="0" y="0"/>
                </a:moveTo>
                <a:lnTo>
                  <a:pt x="8795014" y="0"/>
                </a:lnTo>
                <a:lnTo>
                  <a:pt x="8795014" y="4135898"/>
                </a:lnTo>
                <a:lnTo>
                  <a:pt x="0" y="413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7" b="-227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736257" y="4358059"/>
            <a:ext cx="758476" cy="531085"/>
            <a:chOff x="0" y="0"/>
            <a:chExt cx="758482" cy="531089"/>
          </a:xfrm>
        </p:grpSpPr>
        <p:sp>
          <p:nvSpPr>
            <p:cNvPr id="11" name="Freeform 11"/>
            <p:cNvSpPr/>
            <p:nvPr/>
          </p:nvSpPr>
          <p:spPr>
            <a:xfrm>
              <a:off x="0" y="-5842"/>
              <a:ext cx="764413" cy="536956"/>
            </a:xfrm>
            <a:custGeom>
              <a:avLst/>
              <a:gdLst/>
              <a:ahLst/>
              <a:cxnLst/>
              <a:rect l="l" t="t" r="r" b="b"/>
              <a:pathLst>
                <a:path w="764413" h="536956">
                  <a:moveTo>
                    <a:pt x="707517" y="36957"/>
                  </a:moveTo>
                  <a:lnTo>
                    <a:pt x="15367" y="509143"/>
                  </a:lnTo>
                  <a:lnTo>
                    <a:pt x="31496" y="532765"/>
                  </a:lnTo>
                  <a:lnTo>
                    <a:pt x="723646" y="60452"/>
                  </a:lnTo>
                  <a:close/>
                  <a:moveTo>
                    <a:pt x="739775" y="84201"/>
                  </a:moveTo>
                  <a:cubicBezTo>
                    <a:pt x="759333" y="70866"/>
                    <a:pt x="764413" y="44196"/>
                    <a:pt x="751078" y="24638"/>
                  </a:cubicBezTo>
                  <a:cubicBezTo>
                    <a:pt x="737743" y="5080"/>
                    <a:pt x="710946" y="0"/>
                    <a:pt x="691515" y="13335"/>
                  </a:cubicBezTo>
                  <a:cubicBezTo>
                    <a:pt x="672084" y="26670"/>
                    <a:pt x="666877" y="53340"/>
                    <a:pt x="680212" y="72898"/>
                  </a:cubicBezTo>
                  <a:cubicBezTo>
                    <a:pt x="693547" y="92456"/>
                    <a:pt x="720217" y="97536"/>
                    <a:pt x="739775" y="84201"/>
                  </a:cubicBezTo>
                  <a:close/>
                  <a:moveTo>
                    <a:pt x="53213" y="425196"/>
                  </a:moveTo>
                  <a:lnTo>
                    <a:pt x="0" y="536956"/>
                  </a:lnTo>
                  <a:lnTo>
                    <a:pt x="123444" y="528193"/>
                  </a:lnTo>
                  <a:cubicBezTo>
                    <a:pt x="131318" y="527685"/>
                    <a:pt x="137287" y="520827"/>
                    <a:pt x="136652" y="512953"/>
                  </a:cubicBezTo>
                  <a:lnTo>
                    <a:pt x="129286" y="499110"/>
                  </a:lnTo>
                  <a:lnTo>
                    <a:pt x="22479" y="506730"/>
                  </a:lnTo>
                  <a:lnTo>
                    <a:pt x="36449" y="527177"/>
                  </a:lnTo>
                  <a:lnTo>
                    <a:pt x="79121" y="437515"/>
                  </a:lnTo>
                  <a:cubicBezTo>
                    <a:pt x="82550" y="430403"/>
                    <a:pt x="79502" y="421894"/>
                    <a:pt x="72390" y="418465"/>
                  </a:cubicBezTo>
                  <a:lnTo>
                    <a:pt x="56769" y="41808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180962" y="4397369"/>
            <a:ext cx="128597" cy="452504"/>
            <a:chOff x="0" y="0"/>
            <a:chExt cx="128588" cy="452501"/>
          </a:xfrm>
        </p:grpSpPr>
        <p:sp>
          <p:nvSpPr>
            <p:cNvPr id="13" name="Freeform 13"/>
            <p:cNvSpPr/>
            <p:nvPr/>
          </p:nvSpPr>
          <p:spPr>
            <a:xfrm>
              <a:off x="-2032" y="0"/>
              <a:ext cx="132715" cy="452501"/>
            </a:xfrm>
            <a:custGeom>
              <a:avLst/>
              <a:gdLst/>
              <a:ahLst/>
              <a:cxnLst/>
              <a:rect l="l" t="t" r="r" b="b"/>
              <a:pathLst>
                <a:path w="132715" h="452501">
                  <a:moveTo>
                    <a:pt x="80645" y="42799"/>
                  </a:moveTo>
                  <a:lnTo>
                    <a:pt x="80645" y="424053"/>
                  </a:lnTo>
                  <a:lnTo>
                    <a:pt x="52070" y="424053"/>
                  </a:lnTo>
                  <a:lnTo>
                    <a:pt x="52070" y="42799"/>
                  </a:lnTo>
                  <a:close/>
                  <a:moveTo>
                    <a:pt x="23495" y="42799"/>
                  </a:moveTo>
                  <a:cubicBezTo>
                    <a:pt x="23495" y="19177"/>
                    <a:pt x="42672" y="0"/>
                    <a:pt x="66294" y="0"/>
                  </a:cubicBezTo>
                  <a:cubicBezTo>
                    <a:pt x="89916" y="0"/>
                    <a:pt x="109220" y="19177"/>
                    <a:pt x="109220" y="42799"/>
                  </a:cubicBezTo>
                  <a:cubicBezTo>
                    <a:pt x="109220" y="66421"/>
                    <a:pt x="90043" y="85725"/>
                    <a:pt x="66294" y="85725"/>
                  </a:cubicBezTo>
                  <a:cubicBezTo>
                    <a:pt x="42545" y="85725"/>
                    <a:pt x="23495" y="66548"/>
                    <a:pt x="23495" y="42926"/>
                  </a:cubicBezTo>
                  <a:close/>
                  <a:moveTo>
                    <a:pt x="128651" y="345567"/>
                  </a:moveTo>
                  <a:lnTo>
                    <a:pt x="66294" y="452501"/>
                  </a:lnTo>
                  <a:lnTo>
                    <a:pt x="3937" y="345567"/>
                  </a:lnTo>
                  <a:cubicBezTo>
                    <a:pt x="0" y="338709"/>
                    <a:pt x="2286" y="329946"/>
                    <a:pt x="9017" y="326009"/>
                  </a:cubicBezTo>
                  <a:lnTo>
                    <a:pt x="24638" y="324358"/>
                  </a:lnTo>
                  <a:lnTo>
                    <a:pt x="78613" y="416941"/>
                  </a:lnTo>
                  <a:lnTo>
                    <a:pt x="53975" y="416941"/>
                  </a:lnTo>
                  <a:lnTo>
                    <a:pt x="104013" y="331216"/>
                  </a:lnTo>
                  <a:cubicBezTo>
                    <a:pt x="107950" y="324358"/>
                    <a:pt x="116713" y="322072"/>
                    <a:pt x="123571" y="326136"/>
                  </a:cubicBezTo>
                  <a:lnTo>
                    <a:pt x="132715" y="338836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124270" y="4358049"/>
            <a:ext cx="1158850" cy="577701"/>
            <a:chOff x="0" y="0"/>
            <a:chExt cx="1158850" cy="577698"/>
          </a:xfrm>
        </p:grpSpPr>
        <p:sp>
          <p:nvSpPr>
            <p:cNvPr id="15" name="Freeform 15"/>
            <p:cNvSpPr/>
            <p:nvPr/>
          </p:nvSpPr>
          <p:spPr>
            <a:xfrm>
              <a:off x="-5969" y="-5969"/>
              <a:ext cx="1164844" cy="584454"/>
            </a:xfrm>
            <a:custGeom>
              <a:avLst/>
              <a:gdLst/>
              <a:ahLst/>
              <a:cxnLst/>
              <a:rect l="l" t="t" r="r" b="b"/>
              <a:pathLst>
                <a:path w="1164844" h="584454">
                  <a:moveTo>
                    <a:pt x="54864" y="35941"/>
                  </a:moveTo>
                  <a:lnTo>
                    <a:pt x="1145159" y="547624"/>
                  </a:lnTo>
                  <a:lnTo>
                    <a:pt x="1132967" y="573532"/>
                  </a:lnTo>
                  <a:lnTo>
                    <a:pt x="42799" y="61722"/>
                  </a:lnTo>
                  <a:close/>
                  <a:moveTo>
                    <a:pt x="30607" y="87630"/>
                  </a:moveTo>
                  <a:cubicBezTo>
                    <a:pt x="9144" y="77597"/>
                    <a:pt x="0" y="52070"/>
                    <a:pt x="10033" y="30607"/>
                  </a:cubicBezTo>
                  <a:cubicBezTo>
                    <a:pt x="20066" y="9144"/>
                    <a:pt x="45593" y="0"/>
                    <a:pt x="67056" y="10033"/>
                  </a:cubicBezTo>
                  <a:cubicBezTo>
                    <a:pt x="88519" y="20066"/>
                    <a:pt x="97663" y="45593"/>
                    <a:pt x="87630" y="67056"/>
                  </a:cubicBezTo>
                  <a:cubicBezTo>
                    <a:pt x="77597" y="88519"/>
                    <a:pt x="52070" y="97663"/>
                    <a:pt x="30607" y="87630"/>
                  </a:cubicBezTo>
                  <a:close/>
                  <a:moveTo>
                    <a:pt x="1094613" y="470789"/>
                  </a:moveTo>
                  <a:lnTo>
                    <a:pt x="1164844" y="572643"/>
                  </a:lnTo>
                  <a:lnTo>
                    <a:pt x="1041654" y="583692"/>
                  </a:lnTo>
                  <a:cubicBezTo>
                    <a:pt x="1033780" y="584454"/>
                    <a:pt x="1026795" y="578612"/>
                    <a:pt x="1026160" y="570738"/>
                  </a:cubicBezTo>
                  <a:lnTo>
                    <a:pt x="1031240" y="555879"/>
                  </a:lnTo>
                  <a:lnTo>
                    <a:pt x="1137920" y="546354"/>
                  </a:lnTo>
                  <a:lnTo>
                    <a:pt x="1127379" y="568706"/>
                  </a:lnTo>
                  <a:lnTo>
                    <a:pt x="1070991" y="487045"/>
                  </a:lnTo>
                  <a:cubicBezTo>
                    <a:pt x="1066546" y="480568"/>
                    <a:pt x="1068197" y="471678"/>
                    <a:pt x="1074674" y="467233"/>
                  </a:cubicBezTo>
                  <a:lnTo>
                    <a:pt x="1090041" y="464439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84937" y="2121284"/>
            <a:ext cx="2470566" cy="3756431"/>
            <a:chOff x="0" y="0"/>
            <a:chExt cx="2470569" cy="3756431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2343531" cy="3629406"/>
            </a:xfrm>
            <a:custGeom>
              <a:avLst/>
              <a:gdLst/>
              <a:ahLst/>
              <a:cxnLst/>
              <a:rect l="l" t="t" r="r" b="b"/>
              <a:pathLst>
                <a:path w="2343531" h="3629406">
                  <a:moveTo>
                    <a:pt x="0" y="0"/>
                  </a:moveTo>
                  <a:lnTo>
                    <a:pt x="0" y="3629406"/>
                  </a:lnTo>
                  <a:lnTo>
                    <a:pt x="2343531" y="3629406"/>
                  </a:lnTo>
                  <a:lnTo>
                    <a:pt x="2343531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995934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10159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467612" y="63500"/>
              <a:ext cx="485775" cy="3629406"/>
            </a:xfrm>
            <a:custGeom>
              <a:avLst/>
              <a:gdLst/>
              <a:ahLst/>
              <a:cxnLst/>
              <a:rect l="l" t="t" r="r" b="b"/>
              <a:pathLst>
                <a:path w="485775" h="3629406">
                  <a:moveTo>
                    <a:pt x="0" y="0"/>
                  </a:moveTo>
                  <a:lnTo>
                    <a:pt x="485775" y="0"/>
                  </a:lnTo>
                  <a:lnTo>
                    <a:pt x="485775" y="3629406"/>
                  </a:lnTo>
                  <a:lnTo>
                    <a:pt x="0" y="362940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69065" y="647433"/>
            <a:ext cx="6282385" cy="106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Joining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Servers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to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a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  <a:p>
            <a:pPr algn="l">
              <a:lnSpc>
                <a:spcPts val="3359"/>
              </a:lnSpc>
            </a:pPr>
            <a:r>
              <a:rPr lang="en-US" sz="2400" b="1" spc="2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Automated (preferred)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14809" y="4038657"/>
            <a:ext cx="1676086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Cloud Auto Join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9406" y="2214048"/>
            <a:ext cx="7636754" cy="57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Use cloud tags to allow Nomad to automatically discover and join servers to create the cluster. Need permissions on cloud platform for discovery.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2139" y="452590"/>
            <a:ext cx="1147762" cy="184147"/>
            <a:chOff x="0" y="0"/>
            <a:chExt cx="1147762" cy="184150"/>
          </a:xfrm>
        </p:grpSpPr>
        <p:sp>
          <p:nvSpPr>
            <p:cNvPr id="5" name="Freeform 5"/>
            <p:cNvSpPr/>
            <p:nvPr/>
          </p:nvSpPr>
          <p:spPr>
            <a:xfrm>
              <a:off x="69850" y="6985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1020826" cy="57150"/>
            </a:xfrm>
            <a:custGeom>
              <a:avLst/>
              <a:gdLst/>
              <a:ahLst/>
              <a:cxnLst/>
              <a:rect l="l" t="t" r="r" b="b"/>
              <a:pathLst>
                <a:path w="1020826" h="57150">
                  <a:moveTo>
                    <a:pt x="6350" y="0"/>
                  </a:moveTo>
                  <a:lnTo>
                    <a:pt x="1020826" y="0"/>
                  </a:lnTo>
                  <a:lnTo>
                    <a:pt x="1020826" y="57150"/>
                  </a:lnTo>
                  <a:lnTo>
                    <a:pt x="0" y="571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800"/>
                  </a:lnTo>
                  <a:lnTo>
                    <a:pt x="6350" y="50800"/>
                  </a:lnTo>
                  <a:lnTo>
                    <a:pt x="6350" y="44450"/>
                  </a:lnTo>
                  <a:lnTo>
                    <a:pt x="1014476" y="44450"/>
                  </a:lnTo>
                  <a:lnTo>
                    <a:pt x="1014476" y="50800"/>
                  </a:lnTo>
                  <a:lnTo>
                    <a:pt x="1008126" y="50800"/>
                  </a:lnTo>
                  <a:lnTo>
                    <a:pt x="1008126" y="6350"/>
                  </a:lnTo>
                  <a:lnTo>
                    <a:pt x="1014476" y="6350"/>
                  </a:lnTo>
                  <a:lnTo>
                    <a:pt x="101447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01200" y="2501903"/>
            <a:ext cx="2590800" cy="3706816"/>
            <a:chOff x="0" y="0"/>
            <a:chExt cx="2590800" cy="3706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0800" cy="3706876"/>
            </a:xfrm>
            <a:custGeom>
              <a:avLst/>
              <a:gdLst/>
              <a:ahLst/>
              <a:cxnLst/>
              <a:rect l="l" t="t" r="r" b="b"/>
              <a:pathLst>
                <a:path w="2590800" h="3706876">
                  <a:moveTo>
                    <a:pt x="0" y="0"/>
                  </a:moveTo>
                  <a:lnTo>
                    <a:pt x="2590800" y="0"/>
                  </a:lnTo>
                  <a:lnTo>
                    <a:pt x="2590800" y="3706876"/>
                  </a:lnTo>
                  <a:lnTo>
                    <a:pt x="0" y="3706876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59119" y="4097426"/>
            <a:ext cx="7756522" cy="1137866"/>
            <a:chOff x="0" y="0"/>
            <a:chExt cx="7756525" cy="1137869"/>
          </a:xfrm>
        </p:grpSpPr>
        <p:sp>
          <p:nvSpPr>
            <p:cNvPr id="11" name="Freeform 11"/>
            <p:cNvSpPr/>
            <p:nvPr/>
          </p:nvSpPr>
          <p:spPr>
            <a:xfrm>
              <a:off x="69850" y="69850"/>
              <a:ext cx="7616825" cy="998220"/>
            </a:xfrm>
            <a:custGeom>
              <a:avLst/>
              <a:gdLst/>
              <a:ahLst/>
              <a:cxnLst/>
              <a:rect l="l" t="t" r="r" b="b"/>
              <a:pathLst>
                <a:path w="7616825" h="998220">
                  <a:moveTo>
                    <a:pt x="0" y="0"/>
                  </a:moveTo>
                  <a:lnTo>
                    <a:pt x="7616825" y="0"/>
                  </a:lnTo>
                  <a:lnTo>
                    <a:pt x="7616825" y="998220"/>
                  </a:lnTo>
                  <a:lnTo>
                    <a:pt x="0" y="99822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3500"/>
              <a:ext cx="7629525" cy="1010920"/>
            </a:xfrm>
            <a:custGeom>
              <a:avLst/>
              <a:gdLst/>
              <a:ahLst/>
              <a:cxnLst/>
              <a:rect l="l" t="t" r="r" b="b"/>
              <a:pathLst>
                <a:path w="7629525" h="1010920">
                  <a:moveTo>
                    <a:pt x="6350" y="0"/>
                  </a:moveTo>
                  <a:lnTo>
                    <a:pt x="7629525" y="6350"/>
                  </a:lnTo>
                  <a:lnTo>
                    <a:pt x="7629525" y="1010920"/>
                  </a:lnTo>
                  <a:lnTo>
                    <a:pt x="0" y="100457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004570"/>
                  </a:lnTo>
                  <a:lnTo>
                    <a:pt x="6350" y="1004570"/>
                  </a:lnTo>
                  <a:lnTo>
                    <a:pt x="6350" y="998220"/>
                  </a:lnTo>
                  <a:lnTo>
                    <a:pt x="7616825" y="1004570"/>
                  </a:lnTo>
                  <a:lnTo>
                    <a:pt x="7616825" y="6350"/>
                  </a:lnTo>
                  <a:lnTo>
                    <a:pt x="7623175" y="6350"/>
                  </a:lnTo>
                  <a:lnTo>
                    <a:pt x="7623175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59119" y="2715739"/>
            <a:ext cx="5208260" cy="860317"/>
            <a:chOff x="0" y="0"/>
            <a:chExt cx="5208257" cy="860323"/>
          </a:xfrm>
        </p:grpSpPr>
        <p:sp>
          <p:nvSpPr>
            <p:cNvPr id="14" name="Freeform 14"/>
            <p:cNvSpPr/>
            <p:nvPr/>
          </p:nvSpPr>
          <p:spPr>
            <a:xfrm>
              <a:off x="69850" y="69850"/>
              <a:ext cx="5068570" cy="720598"/>
            </a:xfrm>
            <a:custGeom>
              <a:avLst/>
              <a:gdLst/>
              <a:ahLst/>
              <a:cxnLst/>
              <a:rect l="l" t="t" r="r" b="b"/>
              <a:pathLst>
                <a:path w="5068570" h="720598">
                  <a:moveTo>
                    <a:pt x="0" y="0"/>
                  </a:moveTo>
                  <a:lnTo>
                    <a:pt x="5068570" y="0"/>
                  </a:lnTo>
                  <a:lnTo>
                    <a:pt x="5068570" y="720598"/>
                  </a:lnTo>
                  <a:lnTo>
                    <a:pt x="0" y="72059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5081270" cy="733298"/>
            </a:xfrm>
            <a:custGeom>
              <a:avLst/>
              <a:gdLst/>
              <a:ahLst/>
              <a:cxnLst/>
              <a:rect l="l" t="t" r="r" b="b"/>
              <a:pathLst>
                <a:path w="5081270" h="733298">
                  <a:moveTo>
                    <a:pt x="6350" y="0"/>
                  </a:moveTo>
                  <a:lnTo>
                    <a:pt x="5081270" y="6350"/>
                  </a:lnTo>
                  <a:lnTo>
                    <a:pt x="5081270" y="733298"/>
                  </a:lnTo>
                  <a:lnTo>
                    <a:pt x="0" y="726948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726948"/>
                  </a:lnTo>
                  <a:lnTo>
                    <a:pt x="6350" y="726948"/>
                  </a:lnTo>
                  <a:lnTo>
                    <a:pt x="6350" y="720598"/>
                  </a:lnTo>
                  <a:lnTo>
                    <a:pt x="5068570" y="726948"/>
                  </a:lnTo>
                  <a:lnTo>
                    <a:pt x="5068570" y="6350"/>
                  </a:lnTo>
                  <a:lnTo>
                    <a:pt x="5074920" y="6350"/>
                  </a:lnTo>
                  <a:lnTo>
                    <a:pt x="507492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59119" y="5710990"/>
            <a:ext cx="5208260" cy="860317"/>
            <a:chOff x="0" y="0"/>
            <a:chExt cx="5208257" cy="860323"/>
          </a:xfrm>
        </p:grpSpPr>
        <p:sp>
          <p:nvSpPr>
            <p:cNvPr id="17" name="Freeform 17"/>
            <p:cNvSpPr/>
            <p:nvPr/>
          </p:nvSpPr>
          <p:spPr>
            <a:xfrm>
              <a:off x="69850" y="69850"/>
              <a:ext cx="5068570" cy="720598"/>
            </a:xfrm>
            <a:custGeom>
              <a:avLst/>
              <a:gdLst/>
              <a:ahLst/>
              <a:cxnLst/>
              <a:rect l="l" t="t" r="r" b="b"/>
              <a:pathLst>
                <a:path w="5068570" h="720598">
                  <a:moveTo>
                    <a:pt x="0" y="0"/>
                  </a:moveTo>
                  <a:lnTo>
                    <a:pt x="5068570" y="0"/>
                  </a:lnTo>
                  <a:lnTo>
                    <a:pt x="5068570" y="720598"/>
                  </a:lnTo>
                  <a:lnTo>
                    <a:pt x="0" y="72059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500"/>
              <a:ext cx="5081270" cy="733298"/>
            </a:xfrm>
            <a:custGeom>
              <a:avLst/>
              <a:gdLst/>
              <a:ahLst/>
              <a:cxnLst/>
              <a:rect l="l" t="t" r="r" b="b"/>
              <a:pathLst>
                <a:path w="5081270" h="733298">
                  <a:moveTo>
                    <a:pt x="6350" y="0"/>
                  </a:moveTo>
                  <a:lnTo>
                    <a:pt x="5081270" y="6350"/>
                  </a:lnTo>
                  <a:lnTo>
                    <a:pt x="5081270" y="733298"/>
                  </a:lnTo>
                  <a:lnTo>
                    <a:pt x="0" y="726948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726948"/>
                  </a:lnTo>
                  <a:lnTo>
                    <a:pt x="6350" y="726948"/>
                  </a:lnTo>
                  <a:lnTo>
                    <a:pt x="6350" y="720598"/>
                  </a:lnTo>
                  <a:lnTo>
                    <a:pt x="5068570" y="726948"/>
                  </a:lnTo>
                  <a:lnTo>
                    <a:pt x="5068570" y="6350"/>
                  </a:lnTo>
                  <a:lnTo>
                    <a:pt x="5074920" y="6350"/>
                  </a:lnTo>
                  <a:lnTo>
                    <a:pt x="507492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60225" y="2785586"/>
            <a:ext cx="501987" cy="614362"/>
          </a:xfrm>
          <a:custGeom>
            <a:avLst/>
            <a:gdLst/>
            <a:ahLst/>
            <a:cxnLst/>
            <a:rect l="l" t="t" r="r" b="b"/>
            <a:pathLst>
              <a:path w="501987" h="614362">
                <a:moveTo>
                  <a:pt x="0" y="0"/>
                </a:moveTo>
                <a:lnTo>
                  <a:pt x="501986" y="0"/>
                </a:lnTo>
                <a:lnTo>
                  <a:pt x="501986" y="614363"/>
                </a:lnTo>
                <a:lnTo>
                  <a:pt x="0" y="61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699" t="-8979" r="-78541" b="-89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5798" y="4270258"/>
            <a:ext cx="630841" cy="792213"/>
          </a:xfrm>
          <a:custGeom>
            <a:avLst/>
            <a:gdLst/>
            <a:ahLst/>
            <a:cxnLst/>
            <a:rect l="l" t="t" r="r" b="b"/>
            <a:pathLst>
              <a:path w="630841" h="792213">
                <a:moveTo>
                  <a:pt x="0" y="0"/>
                </a:moveTo>
                <a:lnTo>
                  <a:pt x="630840" y="0"/>
                </a:lnTo>
                <a:lnTo>
                  <a:pt x="630840" y="792213"/>
                </a:lnTo>
                <a:lnTo>
                  <a:pt x="0" y="792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84494" y="5932780"/>
            <a:ext cx="453457" cy="453457"/>
          </a:xfrm>
          <a:custGeom>
            <a:avLst/>
            <a:gdLst/>
            <a:ahLst/>
            <a:cxnLst/>
            <a:rect l="l" t="t" r="r" b="b"/>
            <a:pathLst>
              <a:path w="453457" h="453457">
                <a:moveTo>
                  <a:pt x="0" y="0"/>
                </a:moveTo>
                <a:lnTo>
                  <a:pt x="453457" y="0"/>
                </a:lnTo>
                <a:lnTo>
                  <a:pt x="453457" y="453456"/>
                </a:lnTo>
                <a:lnTo>
                  <a:pt x="0" y="453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080222" y="2438400"/>
            <a:ext cx="1682591" cy="3833812"/>
            <a:chOff x="0" y="0"/>
            <a:chExt cx="1682598" cy="3833812"/>
          </a:xfrm>
        </p:grpSpPr>
        <p:sp>
          <p:nvSpPr>
            <p:cNvPr id="23" name="Freeform 23"/>
            <p:cNvSpPr/>
            <p:nvPr/>
          </p:nvSpPr>
          <p:spPr>
            <a:xfrm>
              <a:off x="587121" y="63500"/>
              <a:ext cx="523494" cy="3706876"/>
            </a:xfrm>
            <a:custGeom>
              <a:avLst/>
              <a:gdLst/>
              <a:ahLst/>
              <a:cxnLst/>
              <a:rect l="l" t="t" r="r" b="b"/>
              <a:pathLst>
                <a:path w="523494" h="3706876">
                  <a:moveTo>
                    <a:pt x="0" y="0"/>
                  </a:moveTo>
                  <a:lnTo>
                    <a:pt x="523494" y="0"/>
                  </a:lnTo>
                  <a:lnTo>
                    <a:pt x="523494" y="3706876"/>
                  </a:lnTo>
                  <a:lnTo>
                    <a:pt x="0" y="370687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63500" y="63500"/>
              <a:ext cx="523621" cy="3706876"/>
            </a:xfrm>
            <a:custGeom>
              <a:avLst/>
              <a:gdLst/>
              <a:ahLst/>
              <a:cxnLst/>
              <a:rect l="l" t="t" r="r" b="b"/>
              <a:pathLst>
                <a:path w="523621" h="3706876">
                  <a:moveTo>
                    <a:pt x="0" y="0"/>
                  </a:moveTo>
                  <a:lnTo>
                    <a:pt x="523621" y="0"/>
                  </a:lnTo>
                  <a:lnTo>
                    <a:pt x="523621" y="3706876"/>
                  </a:lnTo>
                  <a:lnTo>
                    <a:pt x="0" y="370687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095502" y="63500"/>
              <a:ext cx="523621" cy="3706876"/>
            </a:xfrm>
            <a:custGeom>
              <a:avLst/>
              <a:gdLst/>
              <a:ahLst/>
              <a:cxnLst/>
              <a:rect l="l" t="t" r="r" b="b"/>
              <a:pathLst>
                <a:path w="523621" h="3706876">
                  <a:moveTo>
                    <a:pt x="0" y="0"/>
                  </a:moveTo>
                  <a:lnTo>
                    <a:pt x="523621" y="0"/>
                  </a:lnTo>
                  <a:lnTo>
                    <a:pt x="523621" y="3706876"/>
                  </a:lnTo>
                  <a:lnTo>
                    <a:pt x="0" y="3706876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27840" y="702535"/>
            <a:ext cx="8043081" cy="120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Where Can I Find Nomad?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The easiest way to download and install Nomad is to use a package manager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7840" y="2298249"/>
            <a:ext cx="3464747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MacOS users can use Homebrew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7840" y="5318817"/>
            <a:ext cx="3697481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Windows users can use Chocolatey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7840" y="3669849"/>
            <a:ext cx="6464027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Linux users can use yum, apt-get, or other package managers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72383" y="6073550"/>
            <a:ext cx="872480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&gt; choco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50287" y="6073550"/>
            <a:ext cx="1620641" cy="2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install nomad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19466" y="2959637"/>
            <a:ext cx="4238939" cy="4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spc="3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brew tap hashicorp/tap $ brew install hashicorp/tap/nomad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72383" y="4300318"/>
            <a:ext cx="4773863" cy="44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sudoyum install -y yum-utils shadow-utils $ sudoyum-config-manager --add-repo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89915" y="4733134"/>
            <a:ext cx="6618160" cy="22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https://rpm.releases.hashicorp.com/AmazonLinux/hashicorp.repo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72383" y="4949542"/>
            <a:ext cx="2929509" cy="22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sudoyum -y install nomad</a:t>
            </a:r>
          </a:p>
        </p:txBody>
      </p:sp>
      <p:sp>
        <p:nvSpPr>
          <p:cNvPr id="38" name="TextBox 38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48818" y="434975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50226" y="238249"/>
            <a:ext cx="1156506" cy="1326185"/>
          </a:xfrm>
          <a:custGeom>
            <a:avLst/>
            <a:gdLst/>
            <a:ahLst/>
            <a:cxnLst/>
            <a:rect l="l" t="t" r="r" b="b"/>
            <a:pathLst>
              <a:path w="1156506" h="1326185">
                <a:moveTo>
                  <a:pt x="0" y="0"/>
                </a:moveTo>
                <a:lnTo>
                  <a:pt x="1156507" y="0"/>
                </a:lnTo>
                <a:lnTo>
                  <a:pt x="1156507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2" b="-697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2721" y="3410579"/>
            <a:ext cx="11463328" cy="2297097"/>
          </a:xfrm>
          <a:custGeom>
            <a:avLst/>
            <a:gdLst/>
            <a:ahLst/>
            <a:cxnLst/>
            <a:rect l="l" t="t" r="r" b="b"/>
            <a:pathLst>
              <a:path w="11463328" h="2297097">
                <a:moveTo>
                  <a:pt x="0" y="0"/>
                </a:moveTo>
                <a:lnTo>
                  <a:pt x="11463328" y="0"/>
                </a:lnTo>
                <a:lnTo>
                  <a:pt x="11463328" y="2297096"/>
                </a:lnTo>
                <a:lnTo>
                  <a:pt x="0" y="229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2721" y="2007460"/>
            <a:ext cx="5535844" cy="939546"/>
          </a:xfrm>
          <a:custGeom>
            <a:avLst/>
            <a:gdLst/>
            <a:ahLst/>
            <a:cxnLst/>
            <a:rect l="l" t="t" r="r" b="b"/>
            <a:pathLst>
              <a:path w="5535844" h="939546">
                <a:moveTo>
                  <a:pt x="0" y="0"/>
                </a:moveTo>
                <a:lnTo>
                  <a:pt x="5535844" y="0"/>
                </a:lnTo>
                <a:lnTo>
                  <a:pt x="5535844" y="939546"/>
                </a:lnTo>
                <a:lnTo>
                  <a:pt x="0" y="939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3523" y="537943"/>
            <a:ext cx="6271974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View theServersin theCluster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7525" y="3966210"/>
            <a:ext cx="2564892" cy="29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nomad server members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525" y="4271010"/>
            <a:ext cx="2098548" cy="10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</a:t>
            </a:r>
          </a:p>
          <a:p>
            <a:pPr algn="just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nomad_svr_a.global</a:t>
            </a:r>
          </a:p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nomad_svr_b.global</a:t>
            </a:r>
          </a:p>
          <a:p>
            <a:pPr algn="just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nomad_svr_c.global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83525" y="4271010"/>
            <a:ext cx="2914650" cy="10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Address </a:t>
            </a:r>
          </a:p>
          <a:p>
            <a:pPr algn="just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10.0.102.53 4648 alive </a:t>
            </a:r>
          </a:p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10.0.101.81 4648 alive </a:t>
            </a:r>
          </a:p>
          <a:p>
            <a:pPr algn="just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10.0.101.72 4648 alive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69425" y="4271010"/>
            <a:ext cx="7111746" cy="10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Port Status Leader Raft Version Build Datacenter Region</a:t>
            </a:r>
          </a:p>
          <a:p>
            <a:pPr algn="r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global</a:t>
            </a:r>
          </a:p>
          <a:p>
            <a:pPr algn="r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global</a:t>
            </a:r>
          </a:p>
          <a:p>
            <a:pPr algn="r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global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69625" y="4609719"/>
            <a:ext cx="699516" cy="7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true </a:t>
            </a:r>
          </a:p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false </a:t>
            </a:r>
          </a:p>
          <a:p>
            <a:pPr algn="just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false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84025" y="4609719"/>
            <a:ext cx="233172" cy="7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3 </a:t>
            </a:r>
          </a:p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3 </a:t>
            </a:r>
          </a:p>
          <a:p>
            <a:pPr algn="just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84225" y="4609719"/>
            <a:ext cx="1282446" cy="7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4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1.4.3 dc1 </a:t>
            </a:r>
          </a:p>
          <a:p>
            <a:pPr algn="just">
              <a:lnSpc>
                <a:spcPts val="2400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1.4.3 dc1 </a:t>
            </a:r>
          </a:p>
          <a:p>
            <a:pPr algn="just">
              <a:lnSpc>
                <a:spcPts val="1632"/>
              </a:lnSpc>
            </a:pPr>
            <a:r>
              <a:rPr lang="en-US" sz="15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1.4.3 dc1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008" y="2488768"/>
            <a:ext cx="3064164" cy="31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$ nomad server members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5144" y="1652073"/>
            <a:ext cx="4808915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Display a list of known servers and their status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8122" y="2072183"/>
            <a:ext cx="6613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 NAL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08598" y="3474263"/>
            <a:ext cx="661368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 NAL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249523"/>
            <a:ext cx="12318997" cy="1671980"/>
            <a:chOff x="0" y="0"/>
            <a:chExt cx="12319000" cy="167198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44955"/>
            </a:xfrm>
            <a:custGeom>
              <a:avLst/>
              <a:gdLst/>
              <a:ahLst/>
              <a:cxnLst/>
              <a:rect l="l" t="t" r="r" b="b"/>
              <a:pathLst>
                <a:path w="12192000" h="1544955">
                  <a:moveTo>
                    <a:pt x="0" y="0"/>
                  </a:moveTo>
                  <a:lnTo>
                    <a:pt x="0" y="1544955"/>
                  </a:lnTo>
                  <a:lnTo>
                    <a:pt x="12192000" y="1544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74370"/>
              <a:ext cx="12192000" cy="328676"/>
            </a:xfrm>
            <a:custGeom>
              <a:avLst/>
              <a:gdLst/>
              <a:ahLst/>
              <a:cxnLst/>
              <a:rect l="l" t="t" r="r" b="b"/>
              <a:pathLst>
                <a:path w="12192000" h="328676">
                  <a:moveTo>
                    <a:pt x="12192000" y="0"/>
                  </a:moveTo>
                  <a:lnTo>
                    <a:pt x="12192000" y="328676"/>
                  </a:lnTo>
                  <a:lnTo>
                    <a:pt x="0" y="328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5821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02792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796533" y="1964846"/>
            <a:ext cx="54073" cy="1975371"/>
            <a:chOff x="0" y="0"/>
            <a:chExt cx="54077" cy="197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02" cy="1975358"/>
            </a:xfrm>
            <a:custGeom>
              <a:avLst/>
              <a:gdLst/>
              <a:ahLst/>
              <a:cxnLst/>
              <a:rect l="l" t="t" r="r" b="b"/>
              <a:pathLst>
                <a:path w="54102" h="1975358">
                  <a:moveTo>
                    <a:pt x="0" y="1975358"/>
                  </a:moveTo>
                  <a:lnTo>
                    <a:pt x="0" y="0"/>
                  </a:lnTo>
                  <a:lnTo>
                    <a:pt x="54102" y="0"/>
                  </a:lnTo>
                  <a:lnTo>
                    <a:pt x="54102" y="1975358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325237" y="1931499"/>
            <a:ext cx="6353746" cy="202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Creating a Nomad Cluster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729" y="2034845"/>
            <a:ext cx="3645322" cy="16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2470147" cy="6858000"/>
            <a:chOff x="0" y="0"/>
            <a:chExt cx="2470150" cy="685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0150" cy="6858000"/>
            </a:xfrm>
            <a:custGeom>
              <a:avLst/>
              <a:gdLst/>
              <a:ahLst/>
              <a:cxnLst/>
              <a:rect l="l" t="t" r="r" b="b"/>
              <a:pathLst>
                <a:path w="2470150" h="6858000">
                  <a:moveTo>
                    <a:pt x="0" y="0"/>
                  </a:moveTo>
                  <a:lnTo>
                    <a:pt x="2470150" y="0"/>
                  </a:lnTo>
                  <a:lnTo>
                    <a:pt x="24701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51127" y="2102996"/>
            <a:ext cx="1008059" cy="46034"/>
            <a:chOff x="0" y="0"/>
            <a:chExt cx="1008062" cy="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2657" y="-63503"/>
            <a:ext cx="1697993" cy="6984997"/>
            <a:chOff x="0" y="0"/>
            <a:chExt cx="1697990" cy="6985000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6858000"/>
            </a:xfrm>
            <a:custGeom>
              <a:avLst/>
              <a:gdLst/>
              <a:ahLst/>
              <a:cxnLst/>
              <a:rect l="l" t="t" r="r" b="b"/>
              <a:pathLst>
                <a:path w="523494" h="6858000">
                  <a:moveTo>
                    <a:pt x="0" y="0"/>
                  </a:moveTo>
                  <a:lnTo>
                    <a:pt x="523494" y="0"/>
                  </a:lnTo>
                  <a:lnTo>
                    <a:pt x="52349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10869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03578" y="2321643"/>
            <a:ext cx="3053248" cy="202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</a:t>
            </a:r>
            <a:r>
              <a:rPr lang="en-US" sz="6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Clients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0970" y="1941509"/>
            <a:ext cx="38100" cy="3619500"/>
            <a:chOff x="0" y="0"/>
            <a:chExt cx="38100" cy="3619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" cy="3619500"/>
            </a:xfrm>
            <a:custGeom>
              <a:avLst/>
              <a:gdLst/>
              <a:ahLst/>
              <a:cxnLst/>
              <a:rect l="l" t="t" r="r" b="b"/>
              <a:pathLst>
                <a:path w="38100" h="3619500">
                  <a:moveTo>
                    <a:pt x="38100" y="0"/>
                  </a:moveTo>
                  <a:lnTo>
                    <a:pt x="381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31282" y="3252673"/>
            <a:ext cx="38100" cy="3605327"/>
            <a:chOff x="0" y="0"/>
            <a:chExt cx="38100" cy="3605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3605276"/>
            </a:xfrm>
            <a:custGeom>
              <a:avLst/>
              <a:gdLst/>
              <a:ahLst/>
              <a:cxnLst/>
              <a:rect l="l" t="t" r="r" b="b"/>
              <a:pathLst>
                <a:path w="38100" h="3605276">
                  <a:moveTo>
                    <a:pt x="38100" y="0"/>
                  </a:moveTo>
                  <a:lnTo>
                    <a:pt x="0" y="0"/>
                  </a:lnTo>
                  <a:lnTo>
                    <a:pt x="0" y="3605276"/>
                  </a:lnTo>
                  <a:lnTo>
                    <a:pt x="38100" y="3605276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9065" y="647433"/>
            <a:ext cx="3397634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Clients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809" y="1981352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809" y="3986936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5809" y="5398160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8709" y="1983057"/>
            <a:ext cx="9688916" cy="7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Nomad clients are members of the Nomad datacenter responsible for executing tasks and jobs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8709" y="3988641"/>
            <a:ext cx="9814989" cy="214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Clients register with Nomad servers and the agent runs on dedicated servers (usually VMs) to maximize the resources available to run tasks and jobs</a:t>
            </a:r>
          </a:p>
          <a:p>
            <a:pPr algn="l">
              <a:lnSpc>
                <a:spcPts val="60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You can have multiple clients in a cluster and Nomad servers allocate </a:t>
            </a:r>
          </a:p>
          <a:p>
            <a:pPr algn="l">
              <a:lnSpc>
                <a:spcPts val="12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jobs to clients with its scheduling algorithm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3009" y="3026778"/>
            <a:ext cx="99746" cy="36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17">
                <a:solidFill>
                  <a:srgbClr val="00CA8E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5909" y="3040237"/>
            <a:ext cx="9754619" cy="33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1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In other words, Nomad clients are responsible for running the containers and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85909" y="3369421"/>
            <a:ext cx="4291917" cy="33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1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applications scheduled by Nomad</a:t>
            </a:r>
          </a:p>
        </p:txBody>
      </p:sp>
      <p:sp>
        <p:nvSpPr>
          <p:cNvPr id="22" name="TextBox 22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1601" y="588216"/>
            <a:ext cx="8372894" cy="6026515"/>
          </a:xfrm>
          <a:custGeom>
            <a:avLst/>
            <a:gdLst/>
            <a:ahLst/>
            <a:cxnLst/>
            <a:rect l="l" t="t" r="r" b="b"/>
            <a:pathLst>
              <a:path w="8372894" h="6026515">
                <a:moveTo>
                  <a:pt x="0" y="0"/>
                </a:moveTo>
                <a:lnTo>
                  <a:pt x="8372894" y="0"/>
                </a:lnTo>
                <a:lnTo>
                  <a:pt x="8372894" y="6026516"/>
                </a:lnTo>
                <a:lnTo>
                  <a:pt x="0" y="602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216533" y="-63503"/>
            <a:ext cx="3038970" cy="6984997"/>
            <a:chOff x="0" y="0"/>
            <a:chExt cx="3038970" cy="6985000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2911983" cy="6858000"/>
            </a:xfrm>
            <a:custGeom>
              <a:avLst/>
              <a:gdLst/>
              <a:ahLst/>
              <a:cxnLst/>
              <a:rect l="l" t="t" r="r" b="b"/>
              <a:pathLst>
                <a:path w="2911983" h="6858000">
                  <a:moveTo>
                    <a:pt x="0" y="0"/>
                  </a:moveTo>
                  <a:lnTo>
                    <a:pt x="2911983" y="0"/>
                  </a:lnTo>
                  <a:lnTo>
                    <a:pt x="291198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22857" y="398145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381" y="2037588"/>
              <a:ext cx="523621" cy="4883658"/>
            </a:xfrm>
            <a:custGeom>
              <a:avLst/>
              <a:gdLst/>
              <a:ahLst/>
              <a:cxnLst/>
              <a:rect l="l" t="t" r="r" b="b"/>
              <a:pathLst>
                <a:path w="523621" h="4883658">
                  <a:moveTo>
                    <a:pt x="0" y="0"/>
                  </a:moveTo>
                  <a:lnTo>
                    <a:pt x="523621" y="0"/>
                  </a:lnTo>
                  <a:lnTo>
                    <a:pt x="523621" y="4883658"/>
                  </a:lnTo>
                  <a:lnTo>
                    <a:pt x="0" y="488365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46887" y="2037588"/>
              <a:ext cx="523621" cy="4883658"/>
            </a:xfrm>
            <a:custGeom>
              <a:avLst/>
              <a:gdLst/>
              <a:ahLst/>
              <a:cxnLst/>
              <a:rect l="l" t="t" r="r" b="b"/>
              <a:pathLst>
                <a:path w="523621" h="4883658">
                  <a:moveTo>
                    <a:pt x="0" y="0"/>
                  </a:moveTo>
                  <a:lnTo>
                    <a:pt x="523621" y="0"/>
                  </a:lnTo>
                  <a:lnTo>
                    <a:pt x="523621" y="4883658"/>
                  </a:lnTo>
                  <a:lnTo>
                    <a:pt x="0" y="4883658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778889" y="2037588"/>
              <a:ext cx="523621" cy="4883658"/>
            </a:xfrm>
            <a:custGeom>
              <a:avLst/>
              <a:gdLst/>
              <a:ahLst/>
              <a:cxnLst/>
              <a:rect l="l" t="t" r="r" b="b"/>
              <a:pathLst>
                <a:path w="523621" h="4883658">
                  <a:moveTo>
                    <a:pt x="0" y="0"/>
                  </a:moveTo>
                  <a:lnTo>
                    <a:pt x="523621" y="0"/>
                  </a:lnTo>
                  <a:lnTo>
                    <a:pt x="523621" y="4883658"/>
                  </a:lnTo>
                  <a:lnTo>
                    <a:pt x="0" y="4883658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531150" y="1215723"/>
            <a:ext cx="1730769" cy="1285332"/>
          </a:xfrm>
          <a:custGeom>
            <a:avLst/>
            <a:gdLst/>
            <a:ahLst/>
            <a:cxnLst/>
            <a:rect l="l" t="t" r="r" b="b"/>
            <a:pathLst>
              <a:path w="1730769" h="1285332">
                <a:moveTo>
                  <a:pt x="0" y="0"/>
                </a:moveTo>
                <a:lnTo>
                  <a:pt x="1730768" y="0"/>
                </a:lnTo>
                <a:lnTo>
                  <a:pt x="1730768" y="1285332"/>
                </a:lnTo>
                <a:lnTo>
                  <a:pt x="0" y="1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26094" y="1215723"/>
            <a:ext cx="1730769" cy="1285332"/>
          </a:xfrm>
          <a:custGeom>
            <a:avLst/>
            <a:gdLst/>
            <a:ahLst/>
            <a:cxnLst/>
            <a:rect l="l" t="t" r="r" b="b"/>
            <a:pathLst>
              <a:path w="1730769" h="1285332">
                <a:moveTo>
                  <a:pt x="0" y="0"/>
                </a:moveTo>
                <a:lnTo>
                  <a:pt x="1730769" y="0"/>
                </a:lnTo>
                <a:lnTo>
                  <a:pt x="1730769" y="1285332"/>
                </a:lnTo>
                <a:lnTo>
                  <a:pt x="0" y="1285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4990" y="1561062"/>
            <a:ext cx="518570" cy="594655"/>
          </a:xfrm>
          <a:custGeom>
            <a:avLst/>
            <a:gdLst/>
            <a:ahLst/>
            <a:cxnLst/>
            <a:rect l="l" t="t" r="r" b="b"/>
            <a:pathLst>
              <a:path w="518570" h="594655">
                <a:moveTo>
                  <a:pt x="0" y="0"/>
                </a:moveTo>
                <a:lnTo>
                  <a:pt x="518569" y="0"/>
                </a:lnTo>
                <a:lnTo>
                  <a:pt x="518569" y="594655"/>
                </a:lnTo>
                <a:lnTo>
                  <a:pt x="0" y="59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3" b="-6974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11693" y="1561062"/>
            <a:ext cx="518570" cy="594655"/>
          </a:xfrm>
          <a:custGeom>
            <a:avLst/>
            <a:gdLst/>
            <a:ahLst/>
            <a:cxnLst/>
            <a:rect l="l" t="t" r="r" b="b"/>
            <a:pathLst>
              <a:path w="518570" h="594655">
                <a:moveTo>
                  <a:pt x="0" y="0"/>
                </a:moveTo>
                <a:lnTo>
                  <a:pt x="518570" y="0"/>
                </a:lnTo>
                <a:lnTo>
                  <a:pt x="518570" y="594655"/>
                </a:lnTo>
                <a:lnTo>
                  <a:pt x="0" y="59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3" b="-6974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06638" y="1561062"/>
            <a:ext cx="518570" cy="594655"/>
          </a:xfrm>
          <a:custGeom>
            <a:avLst/>
            <a:gdLst/>
            <a:ahLst/>
            <a:cxnLst/>
            <a:rect l="l" t="t" r="r" b="b"/>
            <a:pathLst>
              <a:path w="518570" h="594655">
                <a:moveTo>
                  <a:pt x="0" y="0"/>
                </a:moveTo>
                <a:lnTo>
                  <a:pt x="518569" y="0"/>
                </a:lnTo>
                <a:lnTo>
                  <a:pt x="518569" y="594655"/>
                </a:lnTo>
                <a:lnTo>
                  <a:pt x="0" y="59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5" t="-12445" r="-31173" b="-6974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4210" y="3592897"/>
            <a:ext cx="1870472" cy="1425035"/>
          </a:xfrm>
          <a:custGeom>
            <a:avLst/>
            <a:gdLst/>
            <a:ahLst/>
            <a:cxnLst/>
            <a:rect l="l" t="t" r="r" b="b"/>
            <a:pathLst>
              <a:path w="1870472" h="1425035">
                <a:moveTo>
                  <a:pt x="0" y="0"/>
                </a:moveTo>
                <a:lnTo>
                  <a:pt x="1870472" y="0"/>
                </a:lnTo>
                <a:lnTo>
                  <a:pt x="1870472" y="1425035"/>
                </a:lnTo>
                <a:lnTo>
                  <a:pt x="0" y="142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846851" y="1997878"/>
            <a:ext cx="687257" cy="157172"/>
            <a:chOff x="0" y="0"/>
            <a:chExt cx="687260" cy="157162"/>
          </a:xfrm>
        </p:grpSpPr>
        <p:sp>
          <p:nvSpPr>
            <p:cNvPr id="18" name="Freeform 18"/>
            <p:cNvSpPr/>
            <p:nvPr/>
          </p:nvSpPr>
          <p:spPr>
            <a:xfrm>
              <a:off x="0" y="-2540"/>
              <a:ext cx="687324" cy="162179"/>
            </a:xfrm>
            <a:custGeom>
              <a:avLst/>
              <a:gdLst/>
              <a:ahLst/>
              <a:cxnLst/>
              <a:rect l="l" t="t" r="r" b="b"/>
              <a:pathLst>
                <a:path w="687324" h="162179">
                  <a:moveTo>
                    <a:pt x="687324" y="63627"/>
                  </a:moveTo>
                  <a:lnTo>
                    <a:pt x="34671" y="63627"/>
                  </a:lnTo>
                  <a:lnTo>
                    <a:pt x="34671" y="98552"/>
                  </a:lnTo>
                  <a:lnTo>
                    <a:pt x="687324" y="98552"/>
                  </a:lnTo>
                  <a:close/>
                  <a:moveTo>
                    <a:pt x="130683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130"/>
                  </a:cubicBezTo>
                  <a:lnTo>
                    <a:pt x="156591" y="132080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179"/>
                  </a:lnTo>
                  <a:cubicBezTo>
                    <a:pt x="156591" y="30353"/>
                    <a:pt x="159385" y="19685"/>
                    <a:pt x="154432" y="11303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2846937" y="1642291"/>
            <a:ext cx="687267" cy="157172"/>
            <a:chOff x="0" y="0"/>
            <a:chExt cx="687260" cy="157162"/>
          </a:xfrm>
        </p:grpSpPr>
        <p:sp>
          <p:nvSpPr>
            <p:cNvPr id="20" name="Freeform 20"/>
            <p:cNvSpPr/>
            <p:nvPr/>
          </p:nvSpPr>
          <p:spPr>
            <a:xfrm>
              <a:off x="0" y="-2540"/>
              <a:ext cx="687324" cy="162179"/>
            </a:xfrm>
            <a:custGeom>
              <a:avLst/>
              <a:gdLst/>
              <a:ahLst/>
              <a:cxnLst/>
              <a:rect l="l" t="t" r="r" b="b"/>
              <a:pathLst>
                <a:path w="687324" h="162179">
                  <a:moveTo>
                    <a:pt x="0" y="63627"/>
                  </a:moveTo>
                  <a:lnTo>
                    <a:pt x="652653" y="63627"/>
                  </a:lnTo>
                  <a:lnTo>
                    <a:pt x="652653" y="98552"/>
                  </a:lnTo>
                  <a:lnTo>
                    <a:pt x="0" y="98552"/>
                  </a:lnTo>
                  <a:close/>
                  <a:moveTo>
                    <a:pt x="556641" y="4953"/>
                  </a:moveTo>
                  <a:lnTo>
                    <a:pt x="687324" y="81153"/>
                  </a:lnTo>
                  <a:lnTo>
                    <a:pt x="556641" y="157353"/>
                  </a:lnTo>
                  <a:cubicBezTo>
                    <a:pt x="548259" y="162179"/>
                    <a:pt x="537591" y="159385"/>
                    <a:pt x="532765" y="151130"/>
                  </a:cubicBezTo>
                  <a:lnTo>
                    <a:pt x="530733" y="132080"/>
                  </a:lnTo>
                  <a:lnTo>
                    <a:pt x="643763" y="66040"/>
                  </a:lnTo>
                  <a:lnTo>
                    <a:pt x="643763" y="96266"/>
                  </a:lnTo>
                  <a:lnTo>
                    <a:pt x="538988" y="35052"/>
                  </a:lnTo>
                  <a:cubicBezTo>
                    <a:pt x="530606" y="30226"/>
                    <a:pt x="527812" y="19558"/>
                    <a:pt x="532765" y="11176"/>
                  </a:cubicBezTo>
                  <a:lnTo>
                    <a:pt x="548259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3657571" y="3592897"/>
            <a:ext cx="1870472" cy="1425035"/>
          </a:xfrm>
          <a:custGeom>
            <a:avLst/>
            <a:gdLst/>
            <a:ahLst/>
            <a:cxnLst/>
            <a:rect l="l" t="t" r="r" b="b"/>
            <a:pathLst>
              <a:path w="1870472" h="1425035">
                <a:moveTo>
                  <a:pt x="0" y="0"/>
                </a:moveTo>
                <a:lnTo>
                  <a:pt x="1870472" y="0"/>
                </a:lnTo>
                <a:lnTo>
                  <a:pt x="1870472" y="1425035"/>
                </a:lnTo>
                <a:lnTo>
                  <a:pt x="0" y="142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654878" y="1997878"/>
            <a:ext cx="687257" cy="157172"/>
            <a:chOff x="0" y="0"/>
            <a:chExt cx="687260" cy="157162"/>
          </a:xfrm>
        </p:grpSpPr>
        <p:sp>
          <p:nvSpPr>
            <p:cNvPr id="23" name="Freeform 23"/>
            <p:cNvSpPr/>
            <p:nvPr/>
          </p:nvSpPr>
          <p:spPr>
            <a:xfrm>
              <a:off x="0" y="-2540"/>
              <a:ext cx="687324" cy="162179"/>
            </a:xfrm>
            <a:custGeom>
              <a:avLst/>
              <a:gdLst/>
              <a:ahLst/>
              <a:cxnLst/>
              <a:rect l="l" t="t" r="r" b="b"/>
              <a:pathLst>
                <a:path w="687324" h="162179">
                  <a:moveTo>
                    <a:pt x="687324" y="63627"/>
                  </a:moveTo>
                  <a:lnTo>
                    <a:pt x="34671" y="63627"/>
                  </a:lnTo>
                  <a:lnTo>
                    <a:pt x="34671" y="98552"/>
                  </a:lnTo>
                  <a:lnTo>
                    <a:pt x="687324" y="98552"/>
                  </a:lnTo>
                  <a:close/>
                  <a:moveTo>
                    <a:pt x="130683" y="4953"/>
                  </a:moveTo>
                  <a:lnTo>
                    <a:pt x="0" y="81153"/>
                  </a:lnTo>
                  <a:lnTo>
                    <a:pt x="130683" y="157353"/>
                  </a:lnTo>
                  <a:cubicBezTo>
                    <a:pt x="139065" y="162179"/>
                    <a:pt x="149733" y="159385"/>
                    <a:pt x="154559" y="151130"/>
                  </a:cubicBezTo>
                  <a:lnTo>
                    <a:pt x="156591" y="132080"/>
                  </a:lnTo>
                  <a:lnTo>
                    <a:pt x="43434" y="66040"/>
                  </a:lnTo>
                  <a:lnTo>
                    <a:pt x="43434" y="96266"/>
                  </a:lnTo>
                  <a:lnTo>
                    <a:pt x="148209" y="35179"/>
                  </a:lnTo>
                  <a:cubicBezTo>
                    <a:pt x="156591" y="30353"/>
                    <a:pt x="159385" y="19685"/>
                    <a:pt x="154432" y="11303"/>
                  </a:cubicBezTo>
                  <a:lnTo>
                    <a:pt x="138938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654954" y="1642291"/>
            <a:ext cx="687257" cy="157172"/>
            <a:chOff x="0" y="0"/>
            <a:chExt cx="687260" cy="157162"/>
          </a:xfrm>
        </p:grpSpPr>
        <p:sp>
          <p:nvSpPr>
            <p:cNvPr id="25" name="Freeform 25"/>
            <p:cNvSpPr/>
            <p:nvPr/>
          </p:nvSpPr>
          <p:spPr>
            <a:xfrm>
              <a:off x="0" y="-2540"/>
              <a:ext cx="687324" cy="162179"/>
            </a:xfrm>
            <a:custGeom>
              <a:avLst/>
              <a:gdLst/>
              <a:ahLst/>
              <a:cxnLst/>
              <a:rect l="l" t="t" r="r" b="b"/>
              <a:pathLst>
                <a:path w="687324" h="162179">
                  <a:moveTo>
                    <a:pt x="0" y="63627"/>
                  </a:moveTo>
                  <a:lnTo>
                    <a:pt x="652653" y="63627"/>
                  </a:lnTo>
                  <a:lnTo>
                    <a:pt x="652653" y="98552"/>
                  </a:lnTo>
                  <a:lnTo>
                    <a:pt x="0" y="98552"/>
                  </a:lnTo>
                  <a:close/>
                  <a:moveTo>
                    <a:pt x="556641" y="4953"/>
                  </a:moveTo>
                  <a:lnTo>
                    <a:pt x="687324" y="81153"/>
                  </a:lnTo>
                  <a:lnTo>
                    <a:pt x="556641" y="157353"/>
                  </a:lnTo>
                  <a:cubicBezTo>
                    <a:pt x="548259" y="162179"/>
                    <a:pt x="537591" y="159385"/>
                    <a:pt x="532765" y="151130"/>
                  </a:cubicBezTo>
                  <a:lnTo>
                    <a:pt x="530733" y="132080"/>
                  </a:lnTo>
                  <a:lnTo>
                    <a:pt x="643763" y="66040"/>
                  </a:lnTo>
                  <a:lnTo>
                    <a:pt x="643763" y="96266"/>
                  </a:lnTo>
                  <a:lnTo>
                    <a:pt x="538988" y="35052"/>
                  </a:lnTo>
                  <a:cubicBezTo>
                    <a:pt x="530606" y="30226"/>
                    <a:pt x="527812" y="19558"/>
                    <a:pt x="532765" y="11176"/>
                  </a:cubicBezTo>
                  <a:lnTo>
                    <a:pt x="548259" y="0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6468266" y="3592897"/>
            <a:ext cx="1870472" cy="1425035"/>
          </a:xfrm>
          <a:custGeom>
            <a:avLst/>
            <a:gdLst/>
            <a:ahLst/>
            <a:cxnLst/>
            <a:rect l="l" t="t" r="r" b="b"/>
            <a:pathLst>
              <a:path w="1870472" h="1425035">
                <a:moveTo>
                  <a:pt x="0" y="0"/>
                </a:moveTo>
                <a:lnTo>
                  <a:pt x="1870471" y="0"/>
                </a:lnTo>
                <a:lnTo>
                  <a:pt x="1870471" y="1425035"/>
                </a:lnTo>
                <a:lnTo>
                  <a:pt x="0" y="142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662795" y="4000986"/>
            <a:ext cx="543487" cy="608857"/>
          </a:xfrm>
          <a:custGeom>
            <a:avLst/>
            <a:gdLst/>
            <a:ahLst/>
            <a:cxnLst/>
            <a:rect l="l" t="t" r="r" b="b"/>
            <a:pathLst>
              <a:path w="543487" h="608857">
                <a:moveTo>
                  <a:pt x="0" y="0"/>
                </a:moveTo>
                <a:lnTo>
                  <a:pt x="543487" y="0"/>
                </a:lnTo>
                <a:lnTo>
                  <a:pt x="543487" y="608857"/>
                </a:lnTo>
                <a:lnTo>
                  <a:pt x="0" y="6088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204" t="-12444" r="-28424" b="-69739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835870" y="4000986"/>
            <a:ext cx="543487" cy="608857"/>
          </a:xfrm>
          <a:custGeom>
            <a:avLst/>
            <a:gdLst/>
            <a:ahLst/>
            <a:cxnLst/>
            <a:rect l="l" t="t" r="r" b="b"/>
            <a:pathLst>
              <a:path w="543487" h="608857">
                <a:moveTo>
                  <a:pt x="0" y="0"/>
                </a:moveTo>
                <a:lnTo>
                  <a:pt x="543487" y="0"/>
                </a:lnTo>
                <a:lnTo>
                  <a:pt x="543487" y="608857"/>
                </a:lnTo>
                <a:lnTo>
                  <a:pt x="0" y="6088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204" t="-12444" r="-28424" b="-6973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08945" y="4000986"/>
            <a:ext cx="543487" cy="608857"/>
          </a:xfrm>
          <a:custGeom>
            <a:avLst/>
            <a:gdLst/>
            <a:ahLst/>
            <a:cxnLst/>
            <a:rect l="l" t="t" r="r" b="b"/>
            <a:pathLst>
              <a:path w="543487" h="608857">
                <a:moveTo>
                  <a:pt x="0" y="0"/>
                </a:moveTo>
                <a:lnTo>
                  <a:pt x="543487" y="0"/>
                </a:lnTo>
                <a:lnTo>
                  <a:pt x="543487" y="608857"/>
                </a:lnTo>
                <a:lnTo>
                  <a:pt x="0" y="6088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204" t="-12444" r="-28424" b="-69739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16835" y="5179466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93905" y="5060394"/>
            <a:ext cx="1543993" cy="573434"/>
            <a:chOff x="0" y="0"/>
            <a:chExt cx="1543990" cy="573430"/>
          </a:xfrm>
        </p:grpSpPr>
        <p:sp>
          <p:nvSpPr>
            <p:cNvPr id="32" name="Freeform 32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1605982" y="5179466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095119" y="5179466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24693" y="5697569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01763" y="5578497"/>
            <a:ext cx="1543993" cy="573434"/>
            <a:chOff x="0" y="0"/>
            <a:chExt cx="1543990" cy="573430"/>
          </a:xfrm>
        </p:grpSpPr>
        <p:sp>
          <p:nvSpPr>
            <p:cNvPr id="39" name="Freeform 39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sp>
        <p:nvSpPr>
          <p:cNvPr id="42" name="Freeform 42"/>
          <p:cNvSpPr/>
          <p:nvPr/>
        </p:nvSpPr>
        <p:spPr>
          <a:xfrm>
            <a:off x="1613840" y="5697569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102977" y="5697569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942407" y="5187401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819477" y="5068329"/>
            <a:ext cx="1543993" cy="573434"/>
            <a:chOff x="0" y="0"/>
            <a:chExt cx="1543990" cy="573430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sp>
        <p:nvSpPr>
          <p:cNvPr id="49" name="Freeform 49"/>
          <p:cNvSpPr/>
          <p:nvPr/>
        </p:nvSpPr>
        <p:spPr>
          <a:xfrm>
            <a:off x="4431554" y="5187401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4920691" y="5187401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3942407" y="570139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3819477" y="5582317"/>
            <a:ext cx="1543993" cy="573434"/>
            <a:chOff x="0" y="0"/>
            <a:chExt cx="1543990" cy="573430"/>
          </a:xfrm>
        </p:grpSpPr>
        <p:sp>
          <p:nvSpPr>
            <p:cNvPr id="53" name="Freeform 53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sp>
        <p:nvSpPr>
          <p:cNvPr id="56" name="Freeform 56"/>
          <p:cNvSpPr/>
          <p:nvPr/>
        </p:nvSpPr>
        <p:spPr>
          <a:xfrm>
            <a:off x="4431554" y="570139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4920691" y="5701389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6764264" y="5162360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6641335" y="5043287"/>
            <a:ext cx="1543993" cy="573434"/>
            <a:chOff x="0" y="0"/>
            <a:chExt cx="1543990" cy="573430"/>
          </a:xfrm>
        </p:grpSpPr>
        <p:sp>
          <p:nvSpPr>
            <p:cNvPr id="60" name="Freeform 60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sp>
        <p:nvSpPr>
          <p:cNvPr id="63" name="Freeform 63"/>
          <p:cNvSpPr/>
          <p:nvPr/>
        </p:nvSpPr>
        <p:spPr>
          <a:xfrm>
            <a:off x="7253411" y="5162360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7742549" y="5162360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6764264" y="567634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6641335" y="5557276"/>
            <a:ext cx="1543993" cy="573434"/>
            <a:chOff x="0" y="0"/>
            <a:chExt cx="1543990" cy="573430"/>
          </a:xfrm>
        </p:grpSpPr>
        <p:sp>
          <p:nvSpPr>
            <p:cNvPr id="67" name="Freeform 67"/>
            <p:cNvSpPr/>
            <p:nvPr/>
          </p:nvSpPr>
          <p:spPr>
            <a:xfrm>
              <a:off x="63500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337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54495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0" y="80772"/>
                  </a:moveTo>
                  <a:cubicBezTo>
                    <a:pt x="0" y="36195"/>
                    <a:pt x="36068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026287" y="63500"/>
              <a:ext cx="454152" cy="446405"/>
            </a:xfrm>
            <a:custGeom>
              <a:avLst/>
              <a:gdLst/>
              <a:ahLst/>
              <a:cxnLst/>
              <a:rect l="l" t="t" r="r" b="b"/>
              <a:pathLst>
                <a:path w="454152" h="446405">
                  <a:moveTo>
                    <a:pt x="127" y="80772"/>
                  </a:moveTo>
                  <a:cubicBezTo>
                    <a:pt x="127" y="36195"/>
                    <a:pt x="36195" y="0"/>
                    <a:pt x="80772" y="0"/>
                  </a:cubicBezTo>
                  <a:lnTo>
                    <a:pt x="80772" y="9525"/>
                  </a:lnTo>
                  <a:lnTo>
                    <a:pt x="80772" y="0"/>
                  </a:lnTo>
                  <a:lnTo>
                    <a:pt x="373380" y="0"/>
                  </a:lnTo>
                  <a:lnTo>
                    <a:pt x="373380" y="9525"/>
                  </a:lnTo>
                  <a:lnTo>
                    <a:pt x="373380" y="0"/>
                  </a:lnTo>
                  <a:cubicBezTo>
                    <a:pt x="417957" y="0"/>
                    <a:pt x="454152" y="36195"/>
                    <a:pt x="454152" y="80772"/>
                  </a:cubicBezTo>
                  <a:lnTo>
                    <a:pt x="444627" y="80772"/>
                  </a:lnTo>
                  <a:lnTo>
                    <a:pt x="454152" y="80772"/>
                  </a:lnTo>
                  <a:lnTo>
                    <a:pt x="454152" y="365633"/>
                  </a:lnTo>
                  <a:lnTo>
                    <a:pt x="444627" y="365633"/>
                  </a:lnTo>
                  <a:lnTo>
                    <a:pt x="454152" y="365633"/>
                  </a:lnTo>
                  <a:cubicBezTo>
                    <a:pt x="454152" y="410210"/>
                    <a:pt x="417957" y="446405"/>
                    <a:pt x="373380" y="446405"/>
                  </a:cubicBezTo>
                  <a:lnTo>
                    <a:pt x="80772" y="446405"/>
                  </a:lnTo>
                  <a:cubicBezTo>
                    <a:pt x="36195" y="446405"/>
                    <a:pt x="0" y="410210"/>
                    <a:pt x="0" y="365633"/>
                  </a:cubicBezTo>
                  <a:lnTo>
                    <a:pt x="9525" y="365633"/>
                  </a:lnTo>
                  <a:lnTo>
                    <a:pt x="0" y="365633"/>
                  </a:lnTo>
                  <a:lnTo>
                    <a:pt x="0" y="80772"/>
                  </a:lnTo>
                  <a:lnTo>
                    <a:pt x="9525" y="80772"/>
                  </a:lnTo>
                  <a:lnTo>
                    <a:pt x="0" y="80772"/>
                  </a:lnTo>
                  <a:moveTo>
                    <a:pt x="19050" y="80772"/>
                  </a:moveTo>
                  <a:lnTo>
                    <a:pt x="19050" y="365633"/>
                  </a:lnTo>
                  <a:cubicBezTo>
                    <a:pt x="19050" y="399669"/>
                    <a:pt x="46736" y="427355"/>
                    <a:pt x="80772" y="427355"/>
                  </a:cubicBezTo>
                  <a:lnTo>
                    <a:pt x="373380" y="427355"/>
                  </a:lnTo>
                  <a:cubicBezTo>
                    <a:pt x="407416" y="427355"/>
                    <a:pt x="435102" y="399669"/>
                    <a:pt x="435102" y="365633"/>
                  </a:cubicBezTo>
                  <a:lnTo>
                    <a:pt x="435102" y="80772"/>
                  </a:lnTo>
                  <a:cubicBezTo>
                    <a:pt x="435102" y="46736"/>
                    <a:pt x="407416" y="19050"/>
                    <a:pt x="373380" y="19050"/>
                  </a:cubicBezTo>
                  <a:lnTo>
                    <a:pt x="80772" y="19050"/>
                  </a:lnTo>
                  <a:cubicBezTo>
                    <a:pt x="46736" y="19050"/>
                    <a:pt x="19050" y="46736"/>
                    <a:pt x="19050" y="80772"/>
                  </a:cubicBezTo>
                  <a:close/>
                </a:path>
              </a:pathLst>
            </a:custGeom>
            <a:solidFill>
              <a:srgbClr val="16B08B"/>
            </a:solid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700298" y="2598249"/>
            <a:ext cx="157172" cy="972569"/>
            <a:chOff x="0" y="0"/>
            <a:chExt cx="157175" cy="972566"/>
          </a:xfrm>
        </p:grpSpPr>
        <p:sp>
          <p:nvSpPr>
            <p:cNvPr id="71" name="Freeform 71"/>
            <p:cNvSpPr/>
            <p:nvPr/>
          </p:nvSpPr>
          <p:spPr>
            <a:xfrm>
              <a:off x="-2540" y="0"/>
              <a:ext cx="162179" cy="972566"/>
            </a:xfrm>
            <a:custGeom>
              <a:avLst/>
              <a:gdLst/>
              <a:ahLst/>
              <a:cxnLst/>
              <a:rect l="l" t="t" r="r" b="b"/>
              <a:pathLst>
                <a:path w="162179" h="972566">
                  <a:moveTo>
                    <a:pt x="98552" y="937895"/>
                  </a:moveTo>
                  <a:lnTo>
                    <a:pt x="98552" y="34671"/>
                  </a:lnTo>
                  <a:lnTo>
                    <a:pt x="63627" y="34671"/>
                  </a:lnTo>
                  <a:lnTo>
                    <a:pt x="63627" y="937895"/>
                  </a:lnTo>
                  <a:close/>
                  <a:moveTo>
                    <a:pt x="4953" y="841883"/>
                  </a:moveTo>
                  <a:lnTo>
                    <a:pt x="81153" y="972566"/>
                  </a:lnTo>
                  <a:lnTo>
                    <a:pt x="157353" y="841883"/>
                  </a:lnTo>
                  <a:cubicBezTo>
                    <a:pt x="162179" y="833501"/>
                    <a:pt x="159385" y="822833"/>
                    <a:pt x="151130" y="818007"/>
                  </a:cubicBezTo>
                  <a:lnTo>
                    <a:pt x="132080" y="815975"/>
                  </a:lnTo>
                  <a:lnTo>
                    <a:pt x="66040" y="929132"/>
                  </a:lnTo>
                  <a:lnTo>
                    <a:pt x="96266" y="929132"/>
                  </a:lnTo>
                  <a:lnTo>
                    <a:pt x="35052" y="824357"/>
                  </a:lnTo>
                  <a:cubicBezTo>
                    <a:pt x="30226" y="815975"/>
                    <a:pt x="19558" y="813181"/>
                    <a:pt x="11176" y="818134"/>
                  </a:cubicBezTo>
                  <a:lnTo>
                    <a:pt x="0" y="833628"/>
                  </a:lnTo>
                  <a:close/>
                  <a:moveTo>
                    <a:pt x="157353" y="130556"/>
                  </a:moveTo>
                  <a:lnTo>
                    <a:pt x="81153" y="0"/>
                  </a:lnTo>
                  <a:lnTo>
                    <a:pt x="4953" y="130683"/>
                  </a:lnTo>
                  <a:cubicBezTo>
                    <a:pt x="127" y="139065"/>
                    <a:pt x="2921" y="149733"/>
                    <a:pt x="11176" y="154559"/>
                  </a:cubicBezTo>
                  <a:lnTo>
                    <a:pt x="30226" y="156591"/>
                  </a:lnTo>
                  <a:lnTo>
                    <a:pt x="96266" y="43434"/>
                  </a:lnTo>
                  <a:lnTo>
                    <a:pt x="66040" y="43434"/>
                  </a:lnTo>
                  <a:lnTo>
                    <a:pt x="127127" y="148209"/>
                  </a:lnTo>
                  <a:cubicBezTo>
                    <a:pt x="131953" y="156591"/>
                    <a:pt x="142621" y="159385"/>
                    <a:pt x="151003" y="154432"/>
                  </a:cubicBezTo>
                  <a:lnTo>
                    <a:pt x="162179" y="138938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883177" y="400298"/>
            <a:ext cx="3206325" cy="523218"/>
            <a:chOff x="0" y="0"/>
            <a:chExt cx="3206331" cy="52321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206369" cy="523240"/>
            </a:xfrm>
            <a:custGeom>
              <a:avLst/>
              <a:gdLst/>
              <a:ahLst/>
              <a:cxnLst/>
              <a:rect l="l" t="t" r="r" b="b"/>
              <a:pathLst>
                <a:path w="3206369" h="523240">
                  <a:moveTo>
                    <a:pt x="0" y="0"/>
                  </a:moveTo>
                  <a:lnTo>
                    <a:pt x="3206369" y="0"/>
                  </a:lnTo>
                  <a:lnTo>
                    <a:pt x="3206369" y="523240"/>
                  </a:lnTo>
                  <a:lnTo>
                    <a:pt x="0" y="5232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2529545" y="2487254"/>
            <a:ext cx="1261434" cy="1147029"/>
            <a:chOff x="0" y="0"/>
            <a:chExt cx="1261428" cy="1147039"/>
          </a:xfrm>
        </p:grpSpPr>
        <p:sp>
          <p:nvSpPr>
            <p:cNvPr id="75" name="Freeform 75"/>
            <p:cNvSpPr/>
            <p:nvPr/>
          </p:nvSpPr>
          <p:spPr>
            <a:xfrm>
              <a:off x="144780" y="110998"/>
              <a:ext cx="1053211" cy="972566"/>
            </a:xfrm>
            <a:custGeom>
              <a:avLst/>
              <a:gdLst/>
              <a:ahLst/>
              <a:cxnLst/>
              <a:rect l="l" t="t" r="r" b="b"/>
              <a:pathLst>
                <a:path w="1053211" h="972566">
                  <a:moveTo>
                    <a:pt x="37338" y="961898"/>
                  </a:moveTo>
                  <a:lnTo>
                    <a:pt x="1039495" y="36322"/>
                  </a:lnTo>
                  <a:lnTo>
                    <a:pt x="1015873" y="10668"/>
                  </a:lnTo>
                  <a:lnTo>
                    <a:pt x="13589" y="936244"/>
                  </a:lnTo>
                  <a:close/>
                  <a:moveTo>
                    <a:pt x="44323" y="827913"/>
                  </a:moveTo>
                  <a:lnTo>
                    <a:pt x="0" y="972566"/>
                  </a:lnTo>
                  <a:lnTo>
                    <a:pt x="147701" y="939927"/>
                  </a:lnTo>
                  <a:cubicBezTo>
                    <a:pt x="157099" y="937895"/>
                    <a:pt x="163068" y="928497"/>
                    <a:pt x="161036" y="919099"/>
                  </a:cubicBezTo>
                  <a:lnTo>
                    <a:pt x="149606" y="903732"/>
                  </a:lnTo>
                  <a:lnTo>
                    <a:pt x="21717" y="932053"/>
                  </a:lnTo>
                  <a:lnTo>
                    <a:pt x="42164" y="954278"/>
                  </a:lnTo>
                  <a:lnTo>
                    <a:pt x="77724" y="838327"/>
                  </a:lnTo>
                  <a:cubicBezTo>
                    <a:pt x="80518" y="829056"/>
                    <a:pt x="75311" y="819404"/>
                    <a:pt x="66167" y="816483"/>
                  </a:cubicBezTo>
                  <a:lnTo>
                    <a:pt x="47244" y="818896"/>
                  </a:lnTo>
                  <a:close/>
                  <a:moveTo>
                    <a:pt x="1008888" y="144653"/>
                  </a:moveTo>
                  <a:lnTo>
                    <a:pt x="1053211" y="0"/>
                  </a:lnTo>
                  <a:lnTo>
                    <a:pt x="905510" y="32639"/>
                  </a:lnTo>
                  <a:cubicBezTo>
                    <a:pt x="896112" y="34671"/>
                    <a:pt x="890143" y="44069"/>
                    <a:pt x="892175" y="53467"/>
                  </a:cubicBezTo>
                  <a:lnTo>
                    <a:pt x="903605" y="68834"/>
                  </a:lnTo>
                  <a:lnTo>
                    <a:pt x="1031494" y="40513"/>
                  </a:lnTo>
                  <a:lnTo>
                    <a:pt x="1011047" y="18288"/>
                  </a:lnTo>
                  <a:lnTo>
                    <a:pt x="975487" y="134239"/>
                  </a:lnTo>
                  <a:cubicBezTo>
                    <a:pt x="972693" y="143510"/>
                    <a:pt x="977900" y="153162"/>
                    <a:pt x="987044" y="156083"/>
                  </a:cubicBezTo>
                  <a:lnTo>
                    <a:pt x="1005967" y="153670"/>
                  </a:lnTo>
                  <a:close/>
                </a:path>
              </a:pathLst>
            </a:custGeom>
            <a:solidFill>
              <a:srgbClr val="14B08B"/>
            </a:solidFill>
          </p:spPr>
        </p:sp>
        <p:sp>
          <p:nvSpPr>
            <p:cNvPr id="76" name="Freeform 76"/>
            <p:cNvSpPr/>
            <p:nvPr/>
          </p:nvSpPr>
          <p:spPr>
            <a:xfrm>
              <a:off x="63500" y="63500"/>
              <a:ext cx="966851" cy="972439"/>
            </a:xfrm>
            <a:custGeom>
              <a:avLst/>
              <a:gdLst/>
              <a:ahLst/>
              <a:cxnLst/>
              <a:rect l="l" t="t" r="r" b="b"/>
              <a:pathLst>
                <a:path w="966851" h="972439">
                  <a:moveTo>
                    <a:pt x="930021" y="960247"/>
                  </a:moveTo>
                  <a:lnTo>
                    <a:pt x="12065" y="36830"/>
                  </a:lnTo>
                  <a:lnTo>
                    <a:pt x="36830" y="12319"/>
                  </a:lnTo>
                  <a:lnTo>
                    <a:pt x="954786" y="935609"/>
                  </a:lnTo>
                  <a:close/>
                  <a:moveTo>
                    <a:pt x="928751" y="826135"/>
                  </a:moveTo>
                  <a:lnTo>
                    <a:pt x="966851" y="972439"/>
                  </a:lnTo>
                  <a:lnTo>
                    <a:pt x="820674" y="933577"/>
                  </a:lnTo>
                  <a:cubicBezTo>
                    <a:pt x="811403" y="931037"/>
                    <a:pt x="805815" y="921512"/>
                    <a:pt x="808355" y="912241"/>
                  </a:cubicBezTo>
                  <a:lnTo>
                    <a:pt x="820420" y="897382"/>
                  </a:lnTo>
                  <a:lnTo>
                    <a:pt x="946912" y="931037"/>
                  </a:lnTo>
                  <a:lnTo>
                    <a:pt x="925576" y="952246"/>
                  </a:lnTo>
                  <a:lnTo>
                    <a:pt x="895096" y="834898"/>
                  </a:lnTo>
                  <a:cubicBezTo>
                    <a:pt x="892683" y="825627"/>
                    <a:pt x="898271" y="815975"/>
                    <a:pt x="907542" y="813562"/>
                  </a:cubicBezTo>
                  <a:lnTo>
                    <a:pt x="926465" y="816737"/>
                  </a:lnTo>
                  <a:close/>
                  <a:moveTo>
                    <a:pt x="38100" y="146304"/>
                  </a:moveTo>
                  <a:lnTo>
                    <a:pt x="0" y="0"/>
                  </a:lnTo>
                  <a:lnTo>
                    <a:pt x="146177" y="38862"/>
                  </a:lnTo>
                  <a:cubicBezTo>
                    <a:pt x="155448" y="41402"/>
                    <a:pt x="161036" y="50927"/>
                    <a:pt x="158496" y="60198"/>
                  </a:cubicBezTo>
                  <a:lnTo>
                    <a:pt x="146431" y="75057"/>
                  </a:lnTo>
                  <a:lnTo>
                    <a:pt x="19939" y="41402"/>
                  </a:lnTo>
                  <a:lnTo>
                    <a:pt x="41275" y="20193"/>
                  </a:lnTo>
                  <a:lnTo>
                    <a:pt x="71755" y="137541"/>
                  </a:lnTo>
                  <a:cubicBezTo>
                    <a:pt x="74168" y="146812"/>
                    <a:pt x="68580" y="156464"/>
                    <a:pt x="59309" y="158877"/>
                  </a:cubicBezTo>
                  <a:lnTo>
                    <a:pt x="40386" y="155702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4466473" y="2598249"/>
            <a:ext cx="157172" cy="972569"/>
            <a:chOff x="0" y="0"/>
            <a:chExt cx="157175" cy="972566"/>
          </a:xfrm>
        </p:grpSpPr>
        <p:sp>
          <p:nvSpPr>
            <p:cNvPr id="78" name="Freeform 78"/>
            <p:cNvSpPr/>
            <p:nvPr/>
          </p:nvSpPr>
          <p:spPr>
            <a:xfrm>
              <a:off x="-2540" y="0"/>
              <a:ext cx="162179" cy="972566"/>
            </a:xfrm>
            <a:custGeom>
              <a:avLst/>
              <a:gdLst/>
              <a:ahLst/>
              <a:cxnLst/>
              <a:rect l="l" t="t" r="r" b="b"/>
              <a:pathLst>
                <a:path w="162179" h="972566">
                  <a:moveTo>
                    <a:pt x="98552" y="937895"/>
                  </a:moveTo>
                  <a:lnTo>
                    <a:pt x="98552" y="34671"/>
                  </a:lnTo>
                  <a:lnTo>
                    <a:pt x="63627" y="34671"/>
                  </a:lnTo>
                  <a:lnTo>
                    <a:pt x="63627" y="937895"/>
                  </a:lnTo>
                  <a:close/>
                  <a:moveTo>
                    <a:pt x="4953" y="841883"/>
                  </a:moveTo>
                  <a:lnTo>
                    <a:pt x="81153" y="972566"/>
                  </a:lnTo>
                  <a:lnTo>
                    <a:pt x="157353" y="841883"/>
                  </a:lnTo>
                  <a:cubicBezTo>
                    <a:pt x="162179" y="833501"/>
                    <a:pt x="159385" y="822833"/>
                    <a:pt x="151130" y="818007"/>
                  </a:cubicBezTo>
                  <a:lnTo>
                    <a:pt x="132080" y="815975"/>
                  </a:lnTo>
                  <a:lnTo>
                    <a:pt x="66040" y="929132"/>
                  </a:lnTo>
                  <a:lnTo>
                    <a:pt x="96266" y="929132"/>
                  </a:lnTo>
                  <a:lnTo>
                    <a:pt x="35052" y="824357"/>
                  </a:lnTo>
                  <a:cubicBezTo>
                    <a:pt x="30226" y="815975"/>
                    <a:pt x="19558" y="813181"/>
                    <a:pt x="11176" y="818134"/>
                  </a:cubicBezTo>
                  <a:lnTo>
                    <a:pt x="0" y="833628"/>
                  </a:lnTo>
                  <a:close/>
                  <a:moveTo>
                    <a:pt x="157353" y="130556"/>
                  </a:moveTo>
                  <a:lnTo>
                    <a:pt x="81153" y="0"/>
                  </a:lnTo>
                  <a:lnTo>
                    <a:pt x="4953" y="130683"/>
                  </a:lnTo>
                  <a:cubicBezTo>
                    <a:pt x="127" y="139065"/>
                    <a:pt x="2921" y="149733"/>
                    <a:pt x="11176" y="154559"/>
                  </a:cubicBezTo>
                  <a:lnTo>
                    <a:pt x="30226" y="156591"/>
                  </a:lnTo>
                  <a:lnTo>
                    <a:pt x="96266" y="43434"/>
                  </a:lnTo>
                  <a:lnTo>
                    <a:pt x="66040" y="43434"/>
                  </a:lnTo>
                  <a:lnTo>
                    <a:pt x="127127" y="148209"/>
                  </a:lnTo>
                  <a:cubicBezTo>
                    <a:pt x="131953" y="156591"/>
                    <a:pt x="142621" y="159385"/>
                    <a:pt x="151003" y="154432"/>
                  </a:cubicBezTo>
                  <a:lnTo>
                    <a:pt x="162179" y="138938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79" name="Group 79"/>
          <p:cNvGrpSpPr>
            <a:grpSpLocks noChangeAspect="1"/>
          </p:cNvGrpSpPr>
          <p:nvPr/>
        </p:nvGrpSpPr>
        <p:grpSpPr>
          <a:xfrm>
            <a:off x="5416858" y="2515953"/>
            <a:ext cx="1184815" cy="1118340"/>
            <a:chOff x="0" y="0"/>
            <a:chExt cx="1184821" cy="1118337"/>
          </a:xfrm>
        </p:grpSpPr>
        <p:sp>
          <p:nvSpPr>
            <p:cNvPr id="80" name="Freeform 80"/>
            <p:cNvSpPr/>
            <p:nvPr/>
          </p:nvSpPr>
          <p:spPr>
            <a:xfrm>
              <a:off x="68199" y="82296"/>
              <a:ext cx="1053084" cy="972566"/>
            </a:xfrm>
            <a:custGeom>
              <a:avLst/>
              <a:gdLst/>
              <a:ahLst/>
              <a:cxnLst/>
              <a:rect l="l" t="t" r="r" b="b"/>
              <a:pathLst>
                <a:path w="1053084" h="972566">
                  <a:moveTo>
                    <a:pt x="37211" y="961898"/>
                  </a:moveTo>
                  <a:lnTo>
                    <a:pt x="1039495" y="36322"/>
                  </a:lnTo>
                  <a:lnTo>
                    <a:pt x="1015746" y="10668"/>
                  </a:lnTo>
                  <a:lnTo>
                    <a:pt x="13589" y="936244"/>
                  </a:lnTo>
                  <a:close/>
                  <a:moveTo>
                    <a:pt x="44196" y="827913"/>
                  </a:moveTo>
                  <a:lnTo>
                    <a:pt x="0" y="972566"/>
                  </a:lnTo>
                  <a:lnTo>
                    <a:pt x="147701" y="939927"/>
                  </a:lnTo>
                  <a:cubicBezTo>
                    <a:pt x="157099" y="937895"/>
                    <a:pt x="163068" y="928497"/>
                    <a:pt x="161036" y="919099"/>
                  </a:cubicBezTo>
                  <a:lnTo>
                    <a:pt x="149606" y="903732"/>
                  </a:lnTo>
                  <a:lnTo>
                    <a:pt x="21590" y="931926"/>
                  </a:lnTo>
                  <a:lnTo>
                    <a:pt x="42037" y="954151"/>
                  </a:lnTo>
                  <a:lnTo>
                    <a:pt x="77597" y="838200"/>
                  </a:lnTo>
                  <a:cubicBezTo>
                    <a:pt x="80391" y="828929"/>
                    <a:pt x="75184" y="819277"/>
                    <a:pt x="66040" y="816356"/>
                  </a:cubicBezTo>
                  <a:lnTo>
                    <a:pt x="47117" y="818769"/>
                  </a:lnTo>
                  <a:close/>
                  <a:moveTo>
                    <a:pt x="1008761" y="144653"/>
                  </a:moveTo>
                  <a:lnTo>
                    <a:pt x="1053084" y="0"/>
                  </a:lnTo>
                  <a:lnTo>
                    <a:pt x="905510" y="32639"/>
                  </a:lnTo>
                  <a:cubicBezTo>
                    <a:pt x="896112" y="34671"/>
                    <a:pt x="890143" y="44069"/>
                    <a:pt x="892175" y="53467"/>
                  </a:cubicBezTo>
                  <a:lnTo>
                    <a:pt x="903605" y="68834"/>
                  </a:lnTo>
                  <a:lnTo>
                    <a:pt x="1031367" y="40640"/>
                  </a:lnTo>
                  <a:lnTo>
                    <a:pt x="1010920" y="18415"/>
                  </a:lnTo>
                  <a:lnTo>
                    <a:pt x="975360" y="134366"/>
                  </a:lnTo>
                  <a:cubicBezTo>
                    <a:pt x="972566" y="143637"/>
                    <a:pt x="977773" y="153289"/>
                    <a:pt x="986917" y="156210"/>
                  </a:cubicBezTo>
                  <a:lnTo>
                    <a:pt x="1005840" y="153797"/>
                  </a:lnTo>
                  <a:close/>
                </a:path>
              </a:pathLst>
            </a:custGeom>
            <a:solidFill>
              <a:srgbClr val="14B08B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63500" y="63500"/>
              <a:ext cx="966851" cy="972439"/>
            </a:xfrm>
            <a:custGeom>
              <a:avLst/>
              <a:gdLst/>
              <a:ahLst/>
              <a:cxnLst/>
              <a:rect l="l" t="t" r="r" b="b"/>
              <a:pathLst>
                <a:path w="966851" h="972439">
                  <a:moveTo>
                    <a:pt x="930021" y="960247"/>
                  </a:moveTo>
                  <a:lnTo>
                    <a:pt x="12065" y="36830"/>
                  </a:lnTo>
                  <a:lnTo>
                    <a:pt x="36830" y="12319"/>
                  </a:lnTo>
                  <a:lnTo>
                    <a:pt x="954786" y="935609"/>
                  </a:lnTo>
                  <a:close/>
                  <a:moveTo>
                    <a:pt x="928751" y="826135"/>
                  </a:moveTo>
                  <a:lnTo>
                    <a:pt x="966851" y="972439"/>
                  </a:lnTo>
                  <a:lnTo>
                    <a:pt x="820674" y="933577"/>
                  </a:lnTo>
                  <a:cubicBezTo>
                    <a:pt x="811403" y="931037"/>
                    <a:pt x="805815" y="921512"/>
                    <a:pt x="808355" y="912241"/>
                  </a:cubicBezTo>
                  <a:lnTo>
                    <a:pt x="820420" y="897382"/>
                  </a:lnTo>
                  <a:lnTo>
                    <a:pt x="946912" y="931037"/>
                  </a:lnTo>
                  <a:lnTo>
                    <a:pt x="925576" y="952246"/>
                  </a:lnTo>
                  <a:lnTo>
                    <a:pt x="895096" y="834898"/>
                  </a:lnTo>
                  <a:cubicBezTo>
                    <a:pt x="892683" y="825627"/>
                    <a:pt x="898271" y="815975"/>
                    <a:pt x="907542" y="813562"/>
                  </a:cubicBezTo>
                  <a:lnTo>
                    <a:pt x="926465" y="816737"/>
                  </a:lnTo>
                  <a:close/>
                  <a:moveTo>
                    <a:pt x="38100" y="146304"/>
                  </a:moveTo>
                  <a:lnTo>
                    <a:pt x="0" y="0"/>
                  </a:lnTo>
                  <a:lnTo>
                    <a:pt x="146177" y="38862"/>
                  </a:lnTo>
                  <a:cubicBezTo>
                    <a:pt x="155448" y="41402"/>
                    <a:pt x="161036" y="50927"/>
                    <a:pt x="158496" y="60198"/>
                  </a:cubicBezTo>
                  <a:lnTo>
                    <a:pt x="146431" y="75057"/>
                  </a:lnTo>
                  <a:lnTo>
                    <a:pt x="19939" y="41402"/>
                  </a:lnTo>
                  <a:lnTo>
                    <a:pt x="41275" y="20193"/>
                  </a:lnTo>
                  <a:lnTo>
                    <a:pt x="71755" y="137541"/>
                  </a:lnTo>
                  <a:cubicBezTo>
                    <a:pt x="74168" y="146812"/>
                    <a:pt x="68580" y="156464"/>
                    <a:pt x="59309" y="158877"/>
                  </a:cubicBezTo>
                  <a:lnTo>
                    <a:pt x="40386" y="155702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grpSp>
        <p:nvGrpSpPr>
          <p:cNvPr id="82" name="Group 82"/>
          <p:cNvGrpSpPr>
            <a:grpSpLocks noChangeAspect="1"/>
          </p:cNvGrpSpPr>
          <p:nvPr/>
        </p:nvGrpSpPr>
        <p:grpSpPr>
          <a:xfrm>
            <a:off x="7379379" y="2598249"/>
            <a:ext cx="157172" cy="972569"/>
            <a:chOff x="0" y="0"/>
            <a:chExt cx="157175" cy="972566"/>
          </a:xfrm>
        </p:grpSpPr>
        <p:sp>
          <p:nvSpPr>
            <p:cNvPr id="83" name="Freeform 83"/>
            <p:cNvSpPr/>
            <p:nvPr/>
          </p:nvSpPr>
          <p:spPr>
            <a:xfrm>
              <a:off x="-2540" y="0"/>
              <a:ext cx="162179" cy="972566"/>
            </a:xfrm>
            <a:custGeom>
              <a:avLst/>
              <a:gdLst/>
              <a:ahLst/>
              <a:cxnLst/>
              <a:rect l="l" t="t" r="r" b="b"/>
              <a:pathLst>
                <a:path w="162179" h="972566">
                  <a:moveTo>
                    <a:pt x="98552" y="937895"/>
                  </a:moveTo>
                  <a:lnTo>
                    <a:pt x="98552" y="34671"/>
                  </a:lnTo>
                  <a:lnTo>
                    <a:pt x="63627" y="34671"/>
                  </a:lnTo>
                  <a:lnTo>
                    <a:pt x="63627" y="937895"/>
                  </a:lnTo>
                  <a:close/>
                  <a:moveTo>
                    <a:pt x="4953" y="841883"/>
                  </a:moveTo>
                  <a:lnTo>
                    <a:pt x="81153" y="972566"/>
                  </a:lnTo>
                  <a:lnTo>
                    <a:pt x="157353" y="841883"/>
                  </a:lnTo>
                  <a:cubicBezTo>
                    <a:pt x="162179" y="833501"/>
                    <a:pt x="159385" y="822833"/>
                    <a:pt x="151130" y="818007"/>
                  </a:cubicBezTo>
                  <a:lnTo>
                    <a:pt x="132080" y="815975"/>
                  </a:lnTo>
                  <a:lnTo>
                    <a:pt x="66040" y="929132"/>
                  </a:lnTo>
                  <a:lnTo>
                    <a:pt x="96266" y="929132"/>
                  </a:lnTo>
                  <a:lnTo>
                    <a:pt x="35052" y="824357"/>
                  </a:lnTo>
                  <a:cubicBezTo>
                    <a:pt x="30226" y="815975"/>
                    <a:pt x="19558" y="813181"/>
                    <a:pt x="11176" y="818134"/>
                  </a:cubicBezTo>
                  <a:lnTo>
                    <a:pt x="0" y="833628"/>
                  </a:lnTo>
                  <a:close/>
                  <a:moveTo>
                    <a:pt x="157353" y="130556"/>
                  </a:moveTo>
                  <a:lnTo>
                    <a:pt x="81153" y="0"/>
                  </a:lnTo>
                  <a:lnTo>
                    <a:pt x="4953" y="130683"/>
                  </a:lnTo>
                  <a:cubicBezTo>
                    <a:pt x="127" y="139065"/>
                    <a:pt x="2921" y="149733"/>
                    <a:pt x="11176" y="154559"/>
                  </a:cubicBezTo>
                  <a:lnTo>
                    <a:pt x="30226" y="156591"/>
                  </a:lnTo>
                  <a:lnTo>
                    <a:pt x="96266" y="43434"/>
                  </a:lnTo>
                  <a:lnTo>
                    <a:pt x="66040" y="43434"/>
                  </a:lnTo>
                  <a:lnTo>
                    <a:pt x="127127" y="148209"/>
                  </a:lnTo>
                  <a:cubicBezTo>
                    <a:pt x="131953" y="156591"/>
                    <a:pt x="142621" y="159385"/>
                    <a:pt x="151003" y="154432"/>
                  </a:cubicBezTo>
                  <a:lnTo>
                    <a:pt x="162179" y="138938"/>
                  </a:lnTo>
                  <a:close/>
                </a:path>
              </a:pathLst>
            </a:custGeom>
            <a:solidFill>
              <a:srgbClr val="14B08B"/>
            </a:solidFill>
          </p:spPr>
        </p:sp>
      </p:grpSp>
      <p:sp>
        <p:nvSpPr>
          <p:cNvPr id="84" name="Freeform 84"/>
          <p:cNvSpPr/>
          <p:nvPr/>
        </p:nvSpPr>
        <p:spPr>
          <a:xfrm>
            <a:off x="7253411" y="567634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7742549" y="5676348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80"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86" name="Freeform 86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87" name="Freeform 87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88" name="TextBox 88"/>
          <p:cNvSpPr txBox="1"/>
          <p:nvPr/>
        </p:nvSpPr>
        <p:spPr>
          <a:xfrm>
            <a:off x="9548651" y="609438"/>
            <a:ext cx="2539975" cy="8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7"/>
              </a:lnSpc>
            </a:pPr>
            <a:r>
              <a:rPr lang="en-US" sz="28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Single-Region Architecture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643872" y="4113038"/>
            <a:ext cx="865584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594999" y="1571006"/>
            <a:ext cx="933726" cy="56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  <a:p>
            <a:pPr algn="ctr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4470797" y="4113038"/>
            <a:ext cx="865584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4435592" y="1571006"/>
            <a:ext cx="933726" cy="56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  <a:p>
            <a:pPr algn="ctr">
              <a:lnSpc>
                <a:spcPts val="1539"/>
              </a:lnSpc>
            </a:pPr>
            <a:r>
              <a:rPr lang="en-US" sz="1099" b="1" spc="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LEADER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7297722" y="4113038"/>
            <a:ext cx="865584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7243772" y="1571006"/>
            <a:ext cx="933726" cy="56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</a:p>
          <a:p>
            <a:pPr algn="ctr">
              <a:lnSpc>
                <a:spcPts val="1539"/>
              </a:lnSpc>
            </a:pPr>
            <a:r>
              <a:rPr lang="en-US" sz="1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842983" y="3071927"/>
            <a:ext cx="276120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b="1">
                <a:solidFill>
                  <a:srgbClr val="16B08B"/>
                </a:solidFill>
                <a:latin typeface="Roboto Bold"/>
                <a:ea typeface="Roboto Bold"/>
                <a:cs typeface="Roboto Bold"/>
                <a:sym typeface="Roboto Bold"/>
              </a:rPr>
              <a:t>RPC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752011" y="2200208"/>
            <a:ext cx="883749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742390" y="1410767"/>
            <a:ext cx="903437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spc="1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4697911" y="3071927"/>
            <a:ext cx="276120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b="1">
                <a:solidFill>
                  <a:srgbClr val="16B08B"/>
                </a:solidFill>
                <a:latin typeface="Roboto Bold"/>
                <a:ea typeface="Roboto Bold"/>
                <a:cs typeface="Roboto Bold"/>
                <a:sym typeface="Roboto Bold"/>
              </a:rPr>
              <a:t>RPC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560038" y="1410767"/>
            <a:ext cx="883749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550418" y="2200208"/>
            <a:ext cx="903437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spc="1">
                <a:solidFill>
                  <a:srgbClr val="16B08B"/>
                </a:solidFill>
                <a:latin typeface="Roboto"/>
                <a:ea typeface="Roboto"/>
                <a:cs typeface="Roboto"/>
                <a:sym typeface="Roboto"/>
              </a:rPr>
              <a:t>FORWARDING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552839" y="3071927"/>
            <a:ext cx="276130" cy="19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 b="1">
                <a:solidFill>
                  <a:srgbClr val="16B08B"/>
                </a:solidFill>
                <a:latin typeface="Roboto Bold"/>
                <a:ea typeface="Roboto Bold"/>
                <a:cs typeface="Roboto Bold"/>
                <a:sym typeface="Roboto Bold"/>
              </a:rPr>
              <a:t>RPC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74617" y="389134"/>
            <a:ext cx="3052220" cy="5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spc="2">
                <a:solidFill>
                  <a:srgbClr val="00CA8E"/>
                </a:solidFill>
                <a:latin typeface="Roboto Bold"/>
                <a:ea typeface="Roboto Bold"/>
                <a:cs typeface="Roboto Bold"/>
                <a:sym typeface="Roboto Bold"/>
              </a:rPr>
              <a:t>Nomad Datacenter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4033847" y="6552019"/>
            <a:ext cx="523070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0970" y="1941509"/>
            <a:ext cx="38100" cy="3619500"/>
            <a:chOff x="0" y="0"/>
            <a:chExt cx="38100" cy="3619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" cy="3619500"/>
            </a:xfrm>
            <a:custGeom>
              <a:avLst/>
              <a:gdLst/>
              <a:ahLst/>
              <a:cxnLst/>
              <a:rect l="l" t="t" r="r" b="b"/>
              <a:pathLst>
                <a:path w="38100" h="3619500">
                  <a:moveTo>
                    <a:pt x="38100" y="0"/>
                  </a:moveTo>
                  <a:lnTo>
                    <a:pt x="381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31282" y="3252673"/>
            <a:ext cx="38100" cy="3605327"/>
            <a:chOff x="0" y="0"/>
            <a:chExt cx="38100" cy="3605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3605276"/>
            </a:xfrm>
            <a:custGeom>
              <a:avLst/>
              <a:gdLst/>
              <a:ahLst/>
              <a:cxnLst/>
              <a:rect l="l" t="t" r="r" b="b"/>
              <a:pathLst>
                <a:path w="38100" h="3605276">
                  <a:moveTo>
                    <a:pt x="38100" y="0"/>
                  </a:moveTo>
                  <a:lnTo>
                    <a:pt x="0" y="0"/>
                  </a:lnTo>
                  <a:lnTo>
                    <a:pt x="0" y="3605276"/>
                  </a:lnTo>
                  <a:lnTo>
                    <a:pt x="38100" y="3605276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9065" y="647433"/>
            <a:ext cx="3397634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Clients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809" y="1790852"/>
            <a:ext cx="108814" cy="127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4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809" y="3682136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5809" y="5093360"/>
            <a:ext cx="108814" cy="4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8709" y="1754457"/>
            <a:ext cx="10274922" cy="12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4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Nomad Agent will run on the client with a client configuration Since workloads run on Nomad clients, other prerequisites need to be met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8709" y="3172149"/>
            <a:ext cx="2821229" cy="22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before tasks and job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8709" y="3388566"/>
            <a:ext cx="10209981" cy="244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For example, if you are running containers, you might need Docker or 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containerdinstalled and running, If you want virtualized workloads, you </a:t>
            </a:r>
          </a:p>
          <a:p>
            <a:pPr algn="l">
              <a:lnSpc>
                <a:spcPts val="4608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can install Firecracker or QEMU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Nomad task driver binaries must also be downloaded and installed on the </a:t>
            </a:r>
          </a:p>
          <a:p>
            <a:pPr algn="l">
              <a:lnSpc>
                <a:spcPts val="1200"/>
              </a:lnSpc>
            </a:pPr>
            <a:r>
              <a:rPr lang="en-US" sz="2400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 as well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917578"/>
            <a:ext cx="12318997" cy="1003925"/>
            <a:chOff x="0" y="0"/>
            <a:chExt cx="12319000" cy="1003922"/>
          </a:xfrm>
        </p:grpSpPr>
        <p:sp>
          <p:nvSpPr>
            <p:cNvPr id="5" name="Freeform 5"/>
            <p:cNvSpPr/>
            <p:nvPr/>
          </p:nvSpPr>
          <p:spPr>
            <a:xfrm>
              <a:off x="68834" y="63500"/>
              <a:ext cx="12186666" cy="876935"/>
            </a:xfrm>
            <a:custGeom>
              <a:avLst/>
              <a:gdLst/>
              <a:ahLst/>
              <a:cxnLst/>
              <a:rect l="l" t="t" r="r" b="b"/>
              <a:pathLst>
                <a:path w="12186666" h="876935">
                  <a:moveTo>
                    <a:pt x="0" y="0"/>
                  </a:moveTo>
                  <a:lnTo>
                    <a:pt x="0" y="876935"/>
                  </a:lnTo>
                  <a:lnTo>
                    <a:pt x="12186666" y="876935"/>
                  </a:lnTo>
                  <a:lnTo>
                    <a:pt x="12186666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393446"/>
              <a:ext cx="12192000" cy="186182"/>
            </a:xfrm>
            <a:custGeom>
              <a:avLst/>
              <a:gdLst/>
              <a:ahLst/>
              <a:cxnLst/>
              <a:rect l="l" t="t" r="r" b="b"/>
              <a:pathLst>
                <a:path w="12192000" h="186182">
                  <a:moveTo>
                    <a:pt x="0" y="0"/>
                  </a:moveTo>
                  <a:lnTo>
                    <a:pt x="0" y="186182"/>
                  </a:lnTo>
                  <a:lnTo>
                    <a:pt x="12192000" y="18618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20828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0"/>
                  </a:moveTo>
                  <a:lnTo>
                    <a:pt x="0" y="186055"/>
                  </a:lnTo>
                  <a:lnTo>
                    <a:pt x="12192000" y="1860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578485"/>
              <a:ext cx="12192000" cy="186182"/>
            </a:xfrm>
            <a:custGeom>
              <a:avLst/>
              <a:gdLst/>
              <a:ahLst/>
              <a:cxnLst/>
              <a:rect l="l" t="t" r="r" b="b"/>
              <a:pathLst>
                <a:path w="12192000" h="186182">
                  <a:moveTo>
                    <a:pt x="0" y="0"/>
                  </a:moveTo>
                  <a:lnTo>
                    <a:pt x="0" y="186182"/>
                  </a:lnTo>
                  <a:lnTo>
                    <a:pt x="12192000" y="18618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33491" y="1128227"/>
            <a:ext cx="10125027" cy="5090636"/>
          </a:xfrm>
          <a:custGeom>
            <a:avLst/>
            <a:gdLst/>
            <a:ahLst/>
            <a:cxnLst/>
            <a:rect l="l" t="t" r="r" b="b"/>
            <a:pathLst>
              <a:path w="10125027" h="5090636">
                <a:moveTo>
                  <a:pt x="0" y="0"/>
                </a:moveTo>
                <a:lnTo>
                  <a:pt x="10125027" y="0"/>
                </a:lnTo>
                <a:lnTo>
                  <a:pt x="10125027" y="5090636"/>
                </a:lnTo>
                <a:lnTo>
                  <a:pt x="0" y="509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03" t="-12862" r="-29998" b="-693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9065" y="647433"/>
            <a:ext cx="6468666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ClientConfiguration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249523"/>
            <a:ext cx="12318997" cy="1671980"/>
            <a:chOff x="0" y="0"/>
            <a:chExt cx="12319000" cy="167198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44955"/>
            </a:xfrm>
            <a:custGeom>
              <a:avLst/>
              <a:gdLst/>
              <a:ahLst/>
              <a:cxnLst/>
              <a:rect l="l" t="t" r="r" b="b"/>
              <a:pathLst>
                <a:path w="12192000" h="1544955">
                  <a:moveTo>
                    <a:pt x="0" y="0"/>
                  </a:moveTo>
                  <a:lnTo>
                    <a:pt x="0" y="1544955"/>
                  </a:lnTo>
                  <a:lnTo>
                    <a:pt x="12192000" y="1544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74370"/>
              <a:ext cx="12192000" cy="328676"/>
            </a:xfrm>
            <a:custGeom>
              <a:avLst/>
              <a:gdLst/>
              <a:ahLst/>
              <a:cxnLst/>
              <a:rect l="l" t="t" r="r" b="b"/>
              <a:pathLst>
                <a:path w="12192000" h="328676">
                  <a:moveTo>
                    <a:pt x="12192000" y="0"/>
                  </a:moveTo>
                  <a:lnTo>
                    <a:pt x="12192000" y="328676"/>
                  </a:lnTo>
                  <a:lnTo>
                    <a:pt x="0" y="328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5821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02792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796533" y="1964846"/>
            <a:ext cx="54073" cy="1975371"/>
            <a:chOff x="0" y="0"/>
            <a:chExt cx="54077" cy="197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02" cy="1975358"/>
            </a:xfrm>
            <a:custGeom>
              <a:avLst/>
              <a:gdLst/>
              <a:ahLst/>
              <a:cxnLst/>
              <a:rect l="l" t="t" r="r" b="b"/>
              <a:pathLst>
                <a:path w="54102" h="1975358">
                  <a:moveTo>
                    <a:pt x="0" y="1975358"/>
                  </a:moveTo>
                  <a:lnTo>
                    <a:pt x="0" y="0"/>
                  </a:lnTo>
                  <a:lnTo>
                    <a:pt x="54102" y="0"/>
                  </a:lnTo>
                  <a:lnTo>
                    <a:pt x="54102" y="1975358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325237" y="1422483"/>
            <a:ext cx="6402229" cy="20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3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Adding Clients to the Nomad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5237" y="3443307"/>
            <a:ext cx="3107626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3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729" y="2034845"/>
            <a:ext cx="3645322" cy="16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2470147" cy="6858000"/>
            <a:chOff x="0" y="0"/>
            <a:chExt cx="2470150" cy="685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0150" cy="6858000"/>
            </a:xfrm>
            <a:custGeom>
              <a:avLst/>
              <a:gdLst/>
              <a:ahLst/>
              <a:cxnLst/>
              <a:rect l="l" t="t" r="r" b="b"/>
              <a:pathLst>
                <a:path w="2470150" h="6858000">
                  <a:moveTo>
                    <a:pt x="0" y="0"/>
                  </a:moveTo>
                  <a:lnTo>
                    <a:pt x="2470150" y="0"/>
                  </a:lnTo>
                  <a:lnTo>
                    <a:pt x="24701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51127" y="2102996"/>
            <a:ext cx="1008059" cy="46034"/>
            <a:chOff x="0" y="0"/>
            <a:chExt cx="1008062" cy="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2657" y="-63503"/>
            <a:ext cx="1697993" cy="6984997"/>
            <a:chOff x="0" y="0"/>
            <a:chExt cx="1697990" cy="6985000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6858000"/>
            </a:xfrm>
            <a:custGeom>
              <a:avLst/>
              <a:gdLst/>
              <a:ahLst/>
              <a:cxnLst/>
              <a:rect l="l" t="t" r="r" b="b"/>
              <a:pathLst>
                <a:path w="523494" h="6858000">
                  <a:moveTo>
                    <a:pt x="0" y="0"/>
                  </a:moveTo>
                  <a:lnTo>
                    <a:pt x="523494" y="0"/>
                  </a:lnTo>
                  <a:lnTo>
                    <a:pt x="52349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10869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03578" y="2321643"/>
            <a:ext cx="4428201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Removing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3578" y="3336627"/>
            <a:ext cx="7215216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 Members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053" y="4356544"/>
            <a:ext cx="9578073" cy="2057190"/>
            <a:chOff x="0" y="0"/>
            <a:chExt cx="9578073" cy="2057197"/>
          </a:xfrm>
        </p:grpSpPr>
        <p:sp>
          <p:nvSpPr>
            <p:cNvPr id="5" name="Freeform 5"/>
            <p:cNvSpPr/>
            <p:nvPr/>
          </p:nvSpPr>
          <p:spPr>
            <a:xfrm>
              <a:off x="69850" y="69850"/>
              <a:ext cx="9438386" cy="1917446"/>
            </a:xfrm>
            <a:custGeom>
              <a:avLst/>
              <a:gdLst/>
              <a:ahLst/>
              <a:cxnLst/>
              <a:rect l="l" t="t" r="r" b="b"/>
              <a:pathLst>
                <a:path w="9438386" h="1917446">
                  <a:moveTo>
                    <a:pt x="0" y="0"/>
                  </a:moveTo>
                  <a:lnTo>
                    <a:pt x="9438386" y="0"/>
                  </a:lnTo>
                  <a:lnTo>
                    <a:pt x="9438386" y="1917446"/>
                  </a:lnTo>
                  <a:lnTo>
                    <a:pt x="0" y="191744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9451086" cy="1930146"/>
            </a:xfrm>
            <a:custGeom>
              <a:avLst/>
              <a:gdLst/>
              <a:ahLst/>
              <a:cxnLst/>
              <a:rect l="l" t="t" r="r" b="b"/>
              <a:pathLst>
                <a:path w="9451086" h="1930146">
                  <a:moveTo>
                    <a:pt x="6350" y="0"/>
                  </a:moveTo>
                  <a:lnTo>
                    <a:pt x="9451086" y="6350"/>
                  </a:lnTo>
                  <a:lnTo>
                    <a:pt x="9451086" y="1930146"/>
                  </a:lnTo>
                  <a:lnTo>
                    <a:pt x="0" y="1923796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923796"/>
                  </a:lnTo>
                  <a:lnTo>
                    <a:pt x="6350" y="1923796"/>
                  </a:lnTo>
                  <a:lnTo>
                    <a:pt x="6350" y="1917446"/>
                  </a:lnTo>
                  <a:lnTo>
                    <a:pt x="9438386" y="1923796"/>
                  </a:lnTo>
                  <a:lnTo>
                    <a:pt x="9438386" y="6350"/>
                  </a:lnTo>
                  <a:lnTo>
                    <a:pt x="9444736" y="6350"/>
                  </a:lnTo>
                  <a:lnTo>
                    <a:pt x="944473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972770" y="-63503"/>
            <a:ext cx="2282723" cy="6984997"/>
            <a:chOff x="0" y="0"/>
            <a:chExt cx="2282723" cy="6985000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2155698" cy="6858000"/>
            </a:xfrm>
            <a:custGeom>
              <a:avLst/>
              <a:gdLst/>
              <a:ahLst/>
              <a:cxnLst/>
              <a:rect l="l" t="t" r="r" b="b"/>
              <a:pathLst>
                <a:path w="2155698" h="6858000">
                  <a:moveTo>
                    <a:pt x="0" y="0"/>
                  </a:moveTo>
                  <a:lnTo>
                    <a:pt x="2155698" y="0"/>
                  </a:lnTo>
                  <a:lnTo>
                    <a:pt x="215569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25322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66979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370457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73053" y="4356544"/>
            <a:ext cx="9578073" cy="400117"/>
          </a:xfrm>
          <a:custGeom>
            <a:avLst/>
            <a:gdLst/>
            <a:ahLst/>
            <a:cxnLst/>
            <a:rect l="l" t="t" r="r" b="b"/>
            <a:pathLst>
              <a:path w="9578073" h="400117">
                <a:moveTo>
                  <a:pt x="0" y="0"/>
                </a:moveTo>
                <a:lnTo>
                  <a:pt x="9578073" y="0"/>
                </a:lnTo>
                <a:lnTo>
                  <a:pt x="9578073" y="400117"/>
                </a:lnTo>
                <a:lnTo>
                  <a:pt x="0" y="400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9065" y="647433"/>
            <a:ext cx="9378391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RemovingServer NodesfromtheCluster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9065" y="1649035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9065" y="3541843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1965" y="3538490"/>
            <a:ext cx="8877919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It's important that you remove server nodes the proper way to ensure Nomad (raft) is aware of your intentions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1965" y="1645682"/>
            <a:ext cx="9112367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You might need to remove server nodes from the cluster to perform operations such as: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6265" y="2455183"/>
            <a:ext cx="81610" cy="68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84"/>
              </a:lnSpc>
            </a:pPr>
            <a:r>
              <a:rPr lang="en-US" sz="1800" spc="-14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9165" y="2425503"/>
            <a:ext cx="3725294" cy="69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Regularly scheduled maintenance Upgrading to new version of Nomad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774" y="4905832"/>
            <a:ext cx="8216722" cy="5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Remove a node using the id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operator raft remove-peer –peer-id="nomad_server_a"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1774" y="5731840"/>
            <a:ext cx="8912876" cy="5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Remove a node using the IP address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operator raft remove-peer –peer-address="10.0.3.45:4646"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52862" y="4438050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503"/>
            <a:ext cx="2604726" cy="6984997"/>
            <a:chOff x="0" y="0"/>
            <a:chExt cx="2604732" cy="698500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2477770" cy="6858000"/>
            </a:xfrm>
            <a:custGeom>
              <a:avLst/>
              <a:gdLst/>
              <a:ahLst/>
              <a:cxnLst/>
              <a:rect l="l" t="t" r="r" b="b"/>
              <a:pathLst>
                <a:path w="2477770" h="6858000">
                  <a:moveTo>
                    <a:pt x="0" y="0"/>
                  </a:moveTo>
                  <a:lnTo>
                    <a:pt x="2477770" y="0"/>
                  </a:lnTo>
                  <a:lnTo>
                    <a:pt x="247777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040130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16509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48511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70133" y="545744"/>
            <a:ext cx="1146172" cy="184147"/>
            <a:chOff x="0" y="0"/>
            <a:chExt cx="1146175" cy="184150"/>
          </a:xfrm>
        </p:grpSpPr>
        <p:sp>
          <p:nvSpPr>
            <p:cNvPr id="10" name="Freeform 10"/>
            <p:cNvSpPr/>
            <p:nvPr/>
          </p:nvSpPr>
          <p:spPr>
            <a:xfrm>
              <a:off x="69850" y="69850"/>
              <a:ext cx="1006475" cy="44450"/>
            </a:xfrm>
            <a:custGeom>
              <a:avLst/>
              <a:gdLst/>
              <a:ahLst/>
              <a:cxnLst/>
              <a:rect l="l" t="t" r="r" b="b"/>
              <a:pathLst>
                <a:path w="1006475" h="44450">
                  <a:moveTo>
                    <a:pt x="0" y="0"/>
                  </a:moveTo>
                  <a:lnTo>
                    <a:pt x="1006475" y="0"/>
                  </a:lnTo>
                  <a:lnTo>
                    <a:pt x="1006475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1019175" cy="57150"/>
            </a:xfrm>
            <a:custGeom>
              <a:avLst/>
              <a:gdLst/>
              <a:ahLst/>
              <a:cxnLst/>
              <a:rect l="l" t="t" r="r" b="b"/>
              <a:pathLst>
                <a:path w="1019175" h="57150">
                  <a:moveTo>
                    <a:pt x="6350" y="0"/>
                  </a:moveTo>
                  <a:lnTo>
                    <a:pt x="1019175" y="0"/>
                  </a:lnTo>
                  <a:lnTo>
                    <a:pt x="1019175" y="57150"/>
                  </a:lnTo>
                  <a:lnTo>
                    <a:pt x="0" y="571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800"/>
                  </a:lnTo>
                  <a:lnTo>
                    <a:pt x="6350" y="50800"/>
                  </a:lnTo>
                  <a:lnTo>
                    <a:pt x="6350" y="44450"/>
                  </a:lnTo>
                  <a:lnTo>
                    <a:pt x="1012825" y="44450"/>
                  </a:lnTo>
                  <a:lnTo>
                    <a:pt x="1012825" y="50800"/>
                  </a:lnTo>
                  <a:lnTo>
                    <a:pt x="1006475" y="50800"/>
                  </a:lnTo>
                  <a:lnTo>
                    <a:pt x="1006475" y="6350"/>
                  </a:lnTo>
                  <a:lnTo>
                    <a:pt x="1012825" y="6350"/>
                  </a:lnTo>
                  <a:lnTo>
                    <a:pt x="1012825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076689" y="4002938"/>
            <a:ext cx="7854467" cy="1717805"/>
          </a:xfrm>
          <a:custGeom>
            <a:avLst/>
            <a:gdLst/>
            <a:ahLst/>
            <a:cxnLst/>
            <a:rect l="l" t="t" r="r" b="b"/>
            <a:pathLst>
              <a:path w="7854467" h="1717805">
                <a:moveTo>
                  <a:pt x="0" y="0"/>
                </a:moveTo>
                <a:lnTo>
                  <a:pt x="7854468" y="0"/>
                </a:lnTo>
                <a:lnTo>
                  <a:pt x="7854468" y="1717806"/>
                </a:lnTo>
                <a:lnTo>
                  <a:pt x="0" y="171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22178" y="726919"/>
            <a:ext cx="4468692" cy="5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Download it Manually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22178" y="2219468"/>
            <a:ext cx="8058893" cy="445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9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Download the latest version from the official HashiCorp Releases Site: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35826" y="2694956"/>
            <a:ext cx="4643752" cy="445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999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https://releases.hashicorp.com/nomad/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83109" y="4576248"/>
            <a:ext cx="1034958" cy="57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8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Download Binary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73947" y="4684833"/>
            <a:ext cx="595941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Unzip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5858" y="4576248"/>
            <a:ext cx="906551" cy="29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Move to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73483" y="4856664"/>
            <a:ext cx="750722" cy="29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$PATH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23009" y="4684833"/>
            <a:ext cx="1212866" cy="3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 Nomad</a:t>
            </a:r>
          </a:p>
        </p:txBody>
      </p:sp>
      <p:sp>
        <p:nvSpPr>
          <p:cNvPr id="21" name="TextBox 21"/>
          <p:cNvSpPr txBox="1"/>
          <p:nvPr/>
        </p:nvSpPr>
        <p:spPr>
          <a:xfrm rot="5400000">
            <a:off x="9470196" y="3086674"/>
            <a:ext cx="523017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72770" y="-63503"/>
            <a:ext cx="2282723" cy="6984997"/>
            <a:chOff x="0" y="0"/>
            <a:chExt cx="2282723" cy="698500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2155698" cy="6858000"/>
            </a:xfrm>
            <a:custGeom>
              <a:avLst/>
              <a:gdLst/>
              <a:ahLst/>
              <a:cxnLst/>
              <a:rect l="l" t="t" r="r" b="b"/>
              <a:pathLst>
                <a:path w="2155698" h="6858000">
                  <a:moveTo>
                    <a:pt x="0" y="0"/>
                  </a:moveTo>
                  <a:lnTo>
                    <a:pt x="2155698" y="0"/>
                  </a:lnTo>
                  <a:lnTo>
                    <a:pt x="215569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5322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66979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370457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9065" y="647433"/>
            <a:ext cx="7925924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Removing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Clients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from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the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9065" y="1649035"/>
            <a:ext cx="90678" cy="32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15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9065" y="3841766"/>
            <a:ext cx="214132" cy="35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9065" y="4699016"/>
            <a:ext cx="214132" cy="56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9065" y="5461016"/>
            <a:ext cx="214132" cy="56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965" y="1645682"/>
            <a:ext cx="9164307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You might need to remove clientsnodes from the cluster to perform operations such as: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6265" y="3879866"/>
            <a:ext cx="9144791" cy="61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 ensure workloads are not impacted, you should disable scheduling eligibility on node(s) you want to remove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6265" y="4699016"/>
            <a:ext cx="8002981" cy="56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Next, drain the client to migrate all existing allocations to other clients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6265" y="5461016"/>
            <a:ext cx="6923913" cy="56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Finally, stop the Nomad service and decommission the node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6265" y="2455183"/>
            <a:ext cx="81610" cy="102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6"/>
              </a:lnSpc>
            </a:pPr>
            <a:r>
              <a:rPr lang="en-US" sz="1800" spc="-14">
                <a:solidFill>
                  <a:srgbClr val="3F3F3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 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9165" y="2425503"/>
            <a:ext cx="8008363" cy="103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Regularly scheduled maintenance Upgrading to new version of Nomad Reducing cluster size because of reduced performance needs or cost savings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72770" y="-63503"/>
            <a:ext cx="2282723" cy="6984997"/>
            <a:chOff x="0" y="0"/>
            <a:chExt cx="2282723" cy="698500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2155698" cy="6858000"/>
            </a:xfrm>
            <a:custGeom>
              <a:avLst/>
              <a:gdLst/>
              <a:ahLst/>
              <a:cxnLst/>
              <a:rect l="l" t="t" r="r" b="b"/>
              <a:pathLst>
                <a:path w="2155698" h="6858000">
                  <a:moveTo>
                    <a:pt x="0" y="0"/>
                  </a:moveTo>
                  <a:lnTo>
                    <a:pt x="2155698" y="0"/>
                  </a:lnTo>
                  <a:lnTo>
                    <a:pt x="215569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5322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66979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370457" y="63500"/>
              <a:ext cx="458343" cy="6858000"/>
            </a:xfrm>
            <a:custGeom>
              <a:avLst/>
              <a:gdLst/>
              <a:ahLst/>
              <a:cxnLst/>
              <a:rect l="l" t="t" r="r" b="b"/>
              <a:pathLst>
                <a:path w="458343" h="6858000">
                  <a:moveTo>
                    <a:pt x="0" y="0"/>
                  </a:moveTo>
                  <a:lnTo>
                    <a:pt x="0" y="6858000"/>
                  </a:lnTo>
                  <a:lnTo>
                    <a:pt x="458343" y="6858000"/>
                  </a:lnTo>
                  <a:lnTo>
                    <a:pt x="458343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8866" y="1919888"/>
            <a:ext cx="9578073" cy="3998662"/>
          </a:xfrm>
          <a:custGeom>
            <a:avLst/>
            <a:gdLst/>
            <a:ahLst/>
            <a:cxnLst/>
            <a:rect l="l" t="t" r="r" b="b"/>
            <a:pathLst>
              <a:path w="9578073" h="3998662">
                <a:moveTo>
                  <a:pt x="0" y="0"/>
                </a:moveTo>
                <a:lnTo>
                  <a:pt x="9578073" y="0"/>
                </a:lnTo>
                <a:lnTo>
                  <a:pt x="9578073" y="3998661"/>
                </a:lnTo>
                <a:lnTo>
                  <a:pt x="0" y="399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9065" y="647433"/>
            <a:ext cx="7925924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Removing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Clients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from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the</a:t>
            </a:r>
            <a:r>
              <a:rPr lang="en-US" sz="36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Cluster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807" y="5079568"/>
            <a:ext cx="5849169" cy="60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Drain the allocations from a client node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node drain –enable &lt;node_prefix&gt;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6807" y="2613736"/>
            <a:ext cx="5988415" cy="59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View the status of the nodes in a cluster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node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6807" y="4253560"/>
            <a:ext cx="8077171" cy="60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Disable a client's eligibility to accept new allocations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node eligibility –disable &lt;node_prefix&gt;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807" y="3439744"/>
            <a:ext cx="8494928" cy="59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F3F3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View the status of node, events, resources, and allocations </a:t>
            </a:r>
            <a:r>
              <a:rPr lang="en-US" sz="1800" b="1">
                <a:solidFill>
                  <a:srgbClr val="3F3F3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$ nomad status &lt;node_id&gt;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78675" y="2002698"/>
            <a:ext cx="750951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249523"/>
            <a:ext cx="12318997" cy="1671980"/>
            <a:chOff x="0" y="0"/>
            <a:chExt cx="12319000" cy="167198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44955"/>
            </a:xfrm>
            <a:custGeom>
              <a:avLst/>
              <a:gdLst/>
              <a:ahLst/>
              <a:cxnLst/>
              <a:rect l="l" t="t" r="r" b="b"/>
              <a:pathLst>
                <a:path w="12192000" h="1544955">
                  <a:moveTo>
                    <a:pt x="0" y="0"/>
                  </a:moveTo>
                  <a:lnTo>
                    <a:pt x="0" y="1544955"/>
                  </a:lnTo>
                  <a:lnTo>
                    <a:pt x="12192000" y="1544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74370"/>
              <a:ext cx="12192000" cy="328676"/>
            </a:xfrm>
            <a:custGeom>
              <a:avLst/>
              <a:gdLst/>
              <a:ahLst/>
              <a:cxnLst/>
              <a:rect l="l" t="t" r="r" b="b"/>
              <a:pathLst>
                <a:path w="12192000" h="328676">
                  <a:moveTo>
                    <a:pt x="12192000" y="0"/>
                  </a:moveTo>
                  <a:lnTo>
                    <a:pt x="12192000" y="328676"/>
                  </a:lnTo>
                  <a:lnTo>
                    <a:pt x="0" y="328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5821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02792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532214" y="1973647"/>
            <a:ext cx="54073" cy="1975371"/>
            <a:chOff x="0" y="0"/>
            <a:chExt cx="54077" cy="197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02" cy="1975358"/>
            </a:xfrm>
            <a:custGeom>
              <a:avLst/>
              <a:gdLst/>
              <a:ahLst/>
              <a:cxnLst/>
              <a:rect l="l" t="t" r="r" b="b"/>
              <a:pathLst>
                <a:path w="54102" h="1975358">
                  <a:moveTo>
                    <a:pt x="0" y="1975358"/>
                  </a:moveTo>
                  <a:lnTo>
                    <a:pt x="0" y="0"/>
                  </a:lnTo>
                  <a:lnTo>
                    <a:pt x="54102" y="0"/>
                  </a:lnTo>
                  <a:lnTo>
                    <a:pt x="54102" y="1975358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23304" y="2004651"/>
            <a:ext cx="7215216" cy="202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Working with Cluster Members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729" y="2034845"/>
            <a:ext cx="3645322" cy="16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41179" y="6555067"/>
            <a:ext cx="523070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19362"/>
            <a:ext cx="1561062" cy="3644903"/>
            <a:chOff x="0" y="0"/>
            <a:chExt cx="1561059" cy="3644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1084" cy="3644900"/>
            </a:xfrm>
            <a:custGeom>
              <a:avLst/>
              <a:gdLst/>
              <a:ahLst/>
              <a:cxnLst/>
              <a:rect l="l" t="t" r="r" b="b"/>
              <a:pathLst>
                <a:path w="1561084" h="3644900">
                  <a:moveTo>
                    <a:pt x="0" y="0"/>
                  </a:moveTo>
                  <a:lnTo>
                    <a:pt x="1561084" y="0"/>
                  </a:lnTo>
                  <a:lnTo>
                    <a:pt x="1561084" y="3644900"/>
                  </a:lnTo>
                  <a:lnTo>
                    <a:pt x="0" y="36449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2766" y="441246"/>
            <a:ext cx="1006478" cy="46034"/>
            <a:chOff x="0" y="0"/>
            <a:chExt cx="1006475" cy="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6475" cy="45974"/>
            </a:xfrm>
            <a:custGeom>
              <a:avLst/>
              <a:gdLst/>
              <a:ahLst/>
              <a:cxnLst/>
              <a:rect l="l" t="t" r="r" b="b"/>
              <a:pathLst>
                <a:path w="1006475" h="45974">
                  <a:moveTo>
                    <a:pt x="0" y="0"/>
                  </a:moveTo>
                  <a:lnTo>
                    <a:pt x="1006475" y="0"/>
                  </a:lnTo>
                  <a:lnTo>
                    <a:pt x="1006475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780353" y="3913632"/>
            <a:ext cx="260280" cy="315544"/>
            <a:chOff x="0" y="0"/>
            <a:chExt cx="260286" cy="315544"/>
          </a:xfrm>
        </p:grpSpPr>
        <p:sp>
          <p:nvSpPr>
            <p:cNvPr id="10" name="Freeform 10"/>
            <p:cNvSpPr/>
            <p:nvPr/>
          </p:nvSpPr>
          <p:spPr>
            <a:xfrm>
              <a:off x="69850" y="69850"/>
              <a:ext cx="120523" cy="175895"/>
            </a:xfrm>
            <a:custGeom>
              <a:avLst/>
              <a:gdLst/>
              <a:ahLst/>
              <a:cxnLst/>
              <a:rect l="l" t="t" r="r" b="b"/>
              <a:pathLst>
                <a:path w="120523" h="175895">
                  <a:moveTo>
                    <a:pt x="0" y="0"/>
                  </a:moveTo>
                  <a:lnTo>
                    <a:pt x="120523" y="0"/>
                  </a:lnTo>
                  <a:lnTo>
                    <a:pt x="120523" y="175895"/>
                  </a:lnTo>
                  <a:lnTo>
                    <a:pt x="0" y="1758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133223" cy="188595"/>
            </a:xfrm>
            <a:custGeom>
              <a:avLst/>
              <a:gdLst/>
              <a:ahLst/>
              <a:cxnLst/>
              <a:rect l="l" t="t" r="r" b="b"/>
              <a:pathLst>
                <a:path w="133223" h="188595">
                  <a:moveTo>
                    <a:pt x="6350" y="0"/>
                  </a:moveTo>
                  <a:lnTo>
                    <a:pt x="133223" y="0"/>
                  </a:lnTo>
                  <a:lnTo>
                    <a:pt x="133223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82245"/>
                  </a:lnTo>
                  <a:lnTo>
                    <a:pt x="6350" y="182245"/>
                  </a:lnTo>
                  <a:lnTo>
                    <a:pt x="6350" y="175895"/>
                  </a:lnTo>
                  <a:lnTo>
                    <a:pt x="126873" y="175895"/>
                  </a:lnTo>
                  <a:lnTo>
                    <a:pt x="126873" y="182245"/>
                  </a:lnTo>
                  <a:lnTo>
                    <a:pt x="120523" y="182245"/>
                  </a:lnTo>
                  <a:lnTo>
                    <a:pt x="120523" y="6350"/>
                  </a:lnTo>
                  <a:lnTo>
                    <a:pt x="126873" y="6350"/>
                  </a:lnTo>
                  <a:lnTo>
                    <a:pt x="12687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730767" y="3414970"/>
            <a:ext cx="317497" cy="336547"/>
            <a:chOff x="0" y="0"/>
            <a:chExt cx="317500" cy="336550"/>
          </a:xfrm>
        </p:grpSpPr>
        <p:sp>
          <p:nvSpPr>
            <p:cNvPr id="13" name="Freeform 13"/>
            <p:cNvSpPr/>
            <p:nvPr/>
          </p:nvSpPr>
          <p:spPr>
            <a:xfrm>
              <a:off x="69850" y="69850"/>
              <a:ext cx="177800" cy="196850"/>
            </a:xfrm>
            <a:custGeom>
              <a:avLst/>
              <a:gdLst/>
              <a:ahLst/>
              <a:cxnLst/>
              <a:rect l="l" t="t" r="r" b="b"/>
              <a:pathLst>
                <a:path w="177800" h="196850">
                  <a:moveTo>
                    <a:pt x="0" y="0"/>
                  </a:moveTo>
                  <a:lnTo>
                    <a:pt x="177800" y="0"/>
                  </a:lnTo>
                  <a:lnTo>
                    <a:pt x="17780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190500" cy="209550"/>
            </a:xfrm>
            <a:custGeom>
              <a:avLst/>
              <a:gdLst/>
              <a:ahLst/>
              <a:cxnLst/>
              <a:rect l="l" t="t" r="r" b="b"/>
              <a:pathLst>
                <a:path w="190500" h="209550">
                  <a:moveTo>
                    <a:pt x="6350" y="0"/>
                  </a:moveTo>
                  <a:lnTo>
                    <a:pt x="190500" y="0"/>
                  </a:lnTo>
                  <a:lnTo>
                    <a:pt x="190500" y="209550"/>
                  </a:lnTo>
                  <a:lnTo>
                    <a:pt x="0" y="2095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03200"/>
                  </a:lnTo>
                  <a:lnTo>
                    <a:pt x="6350" y="203200"/>
                  </a:lnTo>
                  <a:lnTo>
                    <a:pt x="6350" y="196850"/>
                  </a:lnTo>
                  <a:lnTo>
                    <a:pt x="184150" y="196850"/>
                  </a:lnTo>
                  <a:lnTo>
                    <a:pt x="184150" y="203200"/>
                  </a:lnTo>
                  <a:lnTo>
                    <a:pt x="177800" y="203200"/>
                  </a:lnTo>
                  <a:lnTo>
                    <a:pt x="177800" y="6350"/>
                  </a:lnTo>
                  <a:lnTo>
                    <a:pt x="184150" y="6350"/>
                  </a:lnTo>
                  <a:lnTo>
                    <a:pt x="18415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735092" y="5463645"/>
            <a:ext cx="317497" cy="336547"/>
            <a:chOff x="0" y="0"/>
            <a:chExt cx="317500" cy="336550"/>
          </a:xfrm>
        </p:grpSpPr>
        <p:sp>
          <p:nvSpPr>
            <p:cNvPr id="16" name="Freeform 16"/>
            <p:cNvSpPr/>
            <p:nvPr/>
          </p:nvSpPr>
          <p:spPr>
            <a:xfrm>
              <a:off x="69850" y="69850"/>
              <a:ext cx="177800" cy="196850"/>
            </a:xfrm>
            <a:custGeom>
              <a:avLst/>
              <a:gdLst/>
              <a:ahLst/>
              <a:cxnLst/>
              <a:rect l="l" t="t" r="r" b="b"/>
              <a:pathLst>
                <a:path w="177800" h="196850">
                  <a:moveTo>
                    <a:pt x="0" y="0"/>
                  </a:moveTo>
                  <a:lnTo>
                    <a:pt x="177800" y="0"/>
                  </a:lnTo>
                  <a:lnTo>
                    <a:pt x="17780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190500" cy="209550"/>
            </a:xfrm>
            <a:custGeom>
              <a:avLst/>
              <a:gdLst/>
              <a:ahLst/>
              <a:cxnLst/>
              <a:rect l="l" t="t" r="r" b="b"/>
              <a:pathLst>
                <a:path w="190500" h="209550">
                  <a:moveTo>
                    <a:pt x="6350" y="0"/>
                  </a:moveTo>
                  <a:lnTo>
                    <a:pt x="190500" y="0"/>
                  </a:lnTo>
                  <a:lnTo>
                    <a:pt x="190500" y="209550"/>
                  </a:lnTo>
                  <a:lnTo>
                    <a:pt x="0" y="2095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03200"/>
                  </a:lnTo>
                  <a:lnTo>
                    <a:pt x="6350" y="203200"/>
                  </a:lnTo>
                  <a:lnTo>
                    <a:pt x="6350" y="196850"/>
                  </a:lnTo>
                  <a:lnTo>
                    <a:pt x="184150" y="196850"/>
                  </a:lnTo>
                  <a:lnTo>
                    <a:pt x="184150" y="203200"/>
                  </a:lnTo>
                  <a:lnTo>
                    <a:pt x="177800" y="203200"/>
                  </a:lnTo>
                  <a:lnTo>
                    <a:pt x="177800" y="6350"/>
                  </a:lnTo>
                  <a:lnTo>
                    <a:pt x="184150" y="6350"/>
                  </a:lnTo>
                  <a:lnTo>
                    <a:pt x="18415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359152" y="3730752"/>
            <a:ext cx="1600200" cy="737616"/>
            <a:chOff x="0" y="0"/>
            <a:chExt cx="2133600" cy="983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2729" y="38227"/>
                  </a:moveTo>
                  <a:lnTo>
                    <a:pt x="2022729" y="870077"/>
                  </a:lnTo>
                  <a:lnTo>
                    <a:pt x="41529" y="870077"/>
                  </a:lnTo>
                  <a:lnTo>
                    <a:pt x="41529" y="38227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322024" y="3691195"/>
            <a:ext cx="1622422" cy="760409"/>
            <a:chOff x="0" y="0"/>
            <a:chExt cx="1622425" cy="760412"/>
          </a:xfrm>
        </p:grpSpPr>
        <p:sp>
          <p:nvSpPr>
            <p:cNvPr id="21" name="Freeform 21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2435352" y="3858768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429768" h="429768">
                <a:moveTo>
                  <a:pt x="0" y="0"/>
                </a:moveTo>
                <a:lnTo>
                  <a:pt x="429768" y="0"/>
                </a:lnTo>
                <a:lnTo>
                  <a:pt x="429768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364736" y="3730752"/>
            <a:ext cx="1600200" cy="737616"/>
            <a:chOff x="0" y="0"/>
            <a:chExt cx="2133600" cy="983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1967" y="38227"/>
                  </a:moveTo>
                  <a:lnTo>
                    <a:pt x="2021967" y="870077"/>
                  </a:lnTo>
                  <a:lnTo>
                    <a:pt x="40767" y="870077"/>
                  </a:lnTo>
                  <a:lnTo>
                    <a:pt x="40767" y="38227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4327036" y="3691195"/>
            <a:ext cx="1622422" cy="760409"/>
            <a:chOff x="0" y="0"/>
            <a:chExt cx="1622425" cy="760412"/>
          </a:xfrm>
        </p:grpSpPr>
        <p:sp>
          <p:nvSpPr>
            <p:cNvPr id="27" name="Freeform 27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4471416" y="3852672"/>
            <a:ext cx="460248" cy="460248"/>
          </a:xfrm>
          <a:custGeom>
            <a:avLst/>
            <a:gdLst/>
            <a:ahLst/>
            <a:cxnLst/>
            <a:rect l="l" t="t" r="r" b="b"/>
            <a:pathLst>
              <a:path w="460248" h="460248">
                <a:moveTo>
                  <a:pt x="0" y="0"/>
                </a:moveTo>
                <a:lnTo>
                  <a:pt x="460248" y="0"/>
                </a:lnTo>
                <a:lnTo>
                  <a:pt x="460248" y="460248"/>
                </a:lnTo>
                <a:lnTo>
                  <a:pt x="0" y="460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367272" y="3730752"/>
            <a:ext cx="1600200" cy="737616"/>
            <a:chOff x="0" y="0"/>
            <a:chExt cx="2133600" cy="9834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2094" y="38227"/>
                  </a:moveTo>
                  <a:lnTo>
                    <a:pt x="2022094" y="870077"/>
                  </a:lnTo>
                  <a:lnTo>
                    <a:pt x="40894" y="870077"/>
                  </a:lnTo>
                  <a:lnTo>
                    <a:pt x="40894" y="38227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6329667" y="3691195"/>
            <a:ext cx="1622422" cy="760409"/>
            <a:chOff x="0" y="0"/>
            <a:chExt cx="1622425" cy="760412"/>
          </a:xfrm>
        </p:grpSpPr>
        <p:sp>
          <p:nvSpPr>
            <p:cNvPr id="33" name="Freeform 33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6587176" y="3855796"/>
            <a:ext cx="306057" cy="468449"/>
          </a:xfrm>
          <a:custGeom>
            <a:avLst/>
            <a:gdLst/>
            <a:ahLst/>
            <a:cxnLst/>
            <a:rect l="l" t="t" r="r" b="b"/>
            <a:pathLst>
              <a:path w="306057" h="468449">
                <a:moveTo>
                  <a:pt x="0" y="0"/>
                </a:moveTo>
                <a:lnTo>
                  <a:pt x="306057" y="0"/>
                </a:lnTo>
                <a:lnTo>
                  <a:pt x="306057" y="468449"/>
                </a:lnTo>
                <a:lnTo>
                  <a:pt x="0" y="468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612" t="-7000" r="-40053" b="-60265"/>
            </a:stretch>
          </a:blipFill>
        </p:spPr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3947627" y="4033304"/>
            <a:ext cx="423862" cy="76200"/>
            <a:chOff x="0" y="0"/>
            <a:chExt cx="423862" cy="76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3926" cy="76200"/>
            </a:xfrm>
            <a:custGeom>
              <a:avLst/>
              <a:gdLst/>
              <a:ahLst/>
              <a:cxnLst/>
              <a:rect l="l" t="t" r="r" b="b"/>
              <a:pathLst>
                <a:path w="423926" h="76200">
                  <a:moveTo>
                    <a:pt x="0" y="27051"/>
                  </a:moveTo>
                  <a:lnTo>
                    <a:pt x="360426" y="27051"/>
                  </a:lnTo>
                  <a:lnTo>
                    <a:pt x="360426" y="49276"/>
                  </a:lnTo>
                  <a:lnTo>
                    <a:pt x="0" y="49276"/>
                  </a:lnTo>
                  <a:close/>
                  <a:moveTo>
                    <a:pt x="347726" y="0"/>
                  </a:moveTo>
                  <a:lnTo>
                    <a:pt x="423926" y="38100"/>
                  </a:lnTo>
                  <a:lnTo>
                    <a:pt x="347726" y="762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5938352" y="4033304"/>
            <a:ext cx="423862" cy="76200"/>
            <a:chOff x="0" y="0"/>
            <a:chExt cx="423862" cy="76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23926" cy="76200"/>
            </a:xfrm>
            <a:custGeom>
              <a:avLst/>
              <a:gdLst/>
              <a:ahLst/>
              <a:cxnLst/>
              <a:rect l="l" t="t" r="r" b="b"/>
              <a:pathLst>
                <a:path w="423926" h="76200">
                  <a:moveTo>
                    <a:pt x="0" y="27051"/>
                  </a:moveTo>
                  <a:lnTo>
                    <a:pt x="360426" y="27051"/>
                  </a:lnTo>
                  <a:lnTo>
                    <a:pt x="360426" y="49276"/>
                  </a:lnTo>
                  <a:lnTo>
                    <a:pt x="0" y="49276"/>
                  </a:lnTo>
                  <a:close/>
                  <a:moveTo>
                    <a:pt x="347726" y="0"/>
                  </a:moveTo>
                  <a:lnTo>
                    <a:pt x="423926" y="38100"/>
                  </a:lnTo>
                  <a:lnTo>
                    <a:pt x="347726" y="762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7102783" y="3297498"/>
            <a:ext cx="76200" cy="409575"/>
            <a:chOff x="0" y="0"/>
            <a:chExt cx="76200" cy="4095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6200" cy="409575"/>
            </a:xfrm>
            <a:custGeom>
              <a:avLst/>
              <a:gdLst/>
              <a:ahLst/>
              <a:cxnLst/>
              <a:rect l="l" t="t" r="r" b="b"/>
              <a:pathLst>
                <a:path w="76200" h="409575">
                  <a:moveTo>
                    <a:pt x="49149" y="0"/>
                  </a:moveTo>
                  <a:lnTo>
                    <a:pt x="49149" y="346075"/>
                  </a:lnTo>
                  <a:lnTo>
                    <a:pt x="26924" y="346075"/>
                  </a:lnTo>
                  <a:lnTo>
                    <a:pt x="26924" y="0"/>
                  </a:lnTo>
                  <a:close/>
                  <a:moveTo>
                    <a:pt x="76200" y="333375"/>
                  </a:moveTo>
                  <a:lnTo>
                    <a:pt x="38100" y="4095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6367272" y="2572512"/>
            <a:ext cx="1600200" cy="737616"/>
            <a:chOff x="0" y="0"/>
            <a:chExt cx="2133600" cy="9834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2094" y="39497"/>
                  </a:moveTo>
                  <a:lnTo>
                    <a:pt x="2022094" y="871347"/>
                  </a:lnTo>
                  <a:lnTo>
                    <a:pt x="40894" y="871347"/>
                  </a:lnTo>
                  <a:lnTo>
                    <a:pt x="40894" y="39497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6329667" y="2533907"/>
            <a:ext cx="1622422" cy="760409"/>
            <a:chOff x="0" y="0"/>
            <a:chExt cx="1622425" cy="760412"/>
          </a:xfrm>
        </p:grpSpPr>
        <p:sp>
          <p:nvSpPr>
            <p:cNvPr id="45" name="Freeform 45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7" name="Freeform 47"/>
          <p:cNvSpPr/>
          <p:nvPr/>
        </p:nvSpPr>
        <p:spPr>
          <a:xfrm>
            <a:off x="6467856" y="2673096"/>
            <a:ext cx="509016" cy="505968"/>
          </a:xfrm>
          <a:custGeom>
            <a:avLst/>
            <a:gdLst/>
            <a:ahLst/>
            <a:cxnLst/>
            <a:rect l="l" t="t" r="r" b="b"/>
            <a:pathLst>
              <a:path w="509016" h="505968">
                <a:moveTo>
                  <a:pt x="0" y="0"/>
                </a:moveTo>
                <a:lnTo>
                  <a:pt x="509016" y="0"/>
                </a:lnTo>
                <a:lnTo>
                  <a:pt x="509016" y="505968"/>
                </a:lnTo>
                <a:lnTo>
                  <a:pt x="0" y="50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8762552" y="2391223"/>
            <a:ext cx="260280" cy="315544"/>
            <a:chOff x="0" y="0"/>
            <a:chExt cx="260286" cy="315544"/>
          </a:xfrm>
        </p:grpSpPr>
        <p:sp>
          <p:nvSpPr>
            <p:cNvPr id="49" name="Freeform 49"/>
            <p:cNvSpPr/>
            <p:nvPr/>
          </p:nvSpPr>
          <p:spPr>
            <a:xfrm>
              <a:off x="69850" y="69850"/>
              <a:ext cx="120523" cy="175895"/>
            </a:xfrm>
            <a:custGeom>
              <a:avLst/>
              <a:gdLst/>
              <a:ahLst/>
              <a:cxnLst/>
              <a:rect l="l" t="t" r="r" b="b"/>
              <a:pathLst>
                <a:path w="120523" h="175895">
                  <a:moveTo>
                    <a:pt x="0" y="0"/>
                  </a:moveTo>
                  <a:lnTo>
                    <a:pt x="120523" y="0"/>
                  </a:lnTo>
                  <a:lnTo>
                    <a:pt x="120523" y="175895"/>
                  </a:lnTo>
                  <a:lnTo>
                    <a:pt x="0" y="1758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63500" y="63500"/>
              <a:ext cx="133223" cy="188595"/>
            </a:xfrm>
            <a:custGeom>
              <a:avLst/>
              <a:gdLst/>
              <a:ahLst/>
              <a:cxnLst/>
              <a:rect l="l" t="t" r="r" b="b"/>
              <a:pathLst>
                <a:path w="133223" h="188595">
                  <a:moveTo>
                    <a:pt x="6350" y="0"/>
                  </a:moveTo>
                  <a:lnTo>
                    <a:pt x="133223" y="0"/>
                  </a:lnTo>
                  <a:lnTo>
                    <a:pt x="133223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82245"/>
                  </a:lnTo>
                  <a:lnTo>
                    <a:pt x="6350" y="182245"/>
                  </a:lnTo>
                  <a:lnTo>
                    <a:pt x="6350" y="175895"/>
                  </a:lnTo>
                  <a:lnTo>
                    <a:pt x="126873" y="175895"/>
                  </a:lnTo>
                  <a:lnTo>
                    <a:pt x="126873" y="182245"/>
                  </a:lnTo>
                  <a:lnTo>
                    <a:pt x="120523" y="182245"/>
                  </a:lnTo>
                  <a:lnTo>
                    <a:pt x="120523" y="6350"/>
                  </a:lnTo>
                  <a:lnTo>
                    <a:pt x="126873" y="6350"/>
                  </a:lnTo>
                  <a:lnTo>
                    <a:pt x="12687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8842248" y="2206752"/>
            <a:ext cx="1600200" cy="737616"/>
            <a:chOff x="0" y="0"/>
            <a:chExt cx="2133600" cy="983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0189" y="40386"/>
                  </a:moveTo>
                  <a:lnTo>
                    <a:pt x="2020189" y="872236"/>
                  </a:lnTo>
                  <a:lnTo>
                    <a:pt x="38989" y="872236"/>
                  </a:lnTo>
                  <a:lnTo>
                    <a:pt x="38989" y="40386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8803205" y="2168785"/>
            <a:ext cx="1622422" cy="760409"/>
            <a:chOff x="0" y="0"/>
            <a:chExt cx="1622425" cy="760412"/>
          </a:xfrm>
        </p:grpSpPr>
        <p:sp>
          <p:nvSpPr>
            <p:cNvPr id="54" name="Freeform 54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56" name="Freeform 56"/>
          <p:cNvSpPr/>
          <p:nvPr/>
        </p:nvSpPr>
        <p:spPr>
          <a:xfrm>
            <a:off x="8994153" y="2406806"/>
            <a:ext cx="475193" cy="284378"/>
          </a:xfrm>
          <a:custGeom>
            <a:avLst/>
            <a:gdLst/>
            <a:ahLst/>
            <a:cxnLst/>
            <a:rect l="l" t="t" r="r" b="b"/>
            <a:pathLst>
              <a:path w="475193" h="284378">
                <a:moveTo>
                  <a:pt x="0" y="0"/>
                </a:moveTo>
                <a:lnTo>
                  <a:pt x="475192" y="0"/>
                </a:lnTo>
                <a:lnTo>
                  <a:pt x="475192" y="284378"/>
                </a:lnTo>
                <a:lnTo>
                  <a:pt x="0" y="284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8820912" y="3218688"/>
            <a:ext cx="1600200" cy="737616"/>
            <a:chOff x="0" y="0"/>
            <a:chExt cx="2133600" cy="98348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2602" y="39751"/>
                  </a:moveTo>
                  <a:lnTo>
                    <a:pt x="2022602" y="871601"/>
                  </a:lnTo>
                  <a:lnTo>
                    <a:pt x="41402" y="871601"/>
                  </a:lnTo>
                  <a:lnTo>
                    <a:pt x="41402" y="39751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8783669" y="3180283"/>
            <a:ext cx="1622422" cy="760409"/>
            <a:chOff x="0" y="0"/>
            <a:chExt cx="1622425" cy="760412"/>
          </a:xfrm>
        </p:grpSpPr>
        <p:sp>
          <p:nvSpPr>
            <p:cNvPr id="60" name="Freeform 60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62" name="Freeform 62"/>
          <p:cNvSpPr/>
          <p:nvPr/>
        </p:nvSpPr>
        <p:spPr>
          <a:xfrm>
            <a:off x="8945613" y="3471100"/>
            <a:ext cx="459791" cy="194167"/>
          </a:xfrm>
          <a:custGeom>
            <a:avLst/>
            <a:gdLst/>
            <a:ahLst/>
            <a:cxnLst/>
            <a:rect l="l" t="t" r="r" b="b"/>
            <a:pathLst>
              <a:path w="459791" h="194167">
                <a:moveTo>
                  <a:pt x="0" y="0"/>
                </a:moveTo>
                <a:lnTo>
                  <a:pt x="459791" y="0"/>
                </a:lnTo>
                <a:lnTo>
                  <a:pt x="459791" y="194168"/>
                </a:lnTo>
                <a:lnTo>
                  <a:pt x="0" y="1941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158497"/>
            </a:stretch>
          </a:blipFill>
        </p:spPr>
      </p: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3095139" y="3309404"/>
            <a:ext cx="76200" cy="378619"/>
            <a:chOff x="0" y="0"/>
            <a:chExt cx="76200" cy="37861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76200" cy="378587"/>
            </a:xfrm>
            <a:custGeom>
              <a:avLst/>
              <a:gdLst/>
              <a:ahLst/>
              <a:cxnLst/>
              <a:rect l="l" t="t" r="r" b="b"/>
              <a:pathLst>
                <a:path w="76200" h="378587">
                  <a:moveTo>
                    <a:pt x="49149" y="0"/>
                  </a:moveTo>
                  <a:lnTo>
                    <a:pt x="49149" y="315087"/>
                  </a:lnTo>
                  <a:lnTo>
                    <a:pt x="26924" y="315087"/>
                  </a:lnTo>
                  <a:lnTo>
                    <a:pt x="26924" y="0"/>
                  </a:lnTo>
                  <a:close/>
                  <a:moveTo>
                    <a:pt x="76200" y="302387"/>
                  </a:moveTo>
                  <a:lnTo>
                    <a:pt x="38100" y="378587"/>
                  </a:lnTo>
                  <a:lnTo>
                    <a:pt x="0" y="302387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8820912" y="5242560"/>
            <a:ext cx="1600200" cy="737616"/>
            <a:chOff x="0" y="0"/>
            <a:chExt cx="2133600" cy="98348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2602" y="38608"/>
                  </a:moveTo>
                  <a:lnTo>
                    <a:pt x="2022602" y="870458"/>
                  </a:lnTo>
                  <a:lnTo>
                    <a:pt x="41402" y="870458"/>
                  </a:lnTo>
                  <a:lnTo>
                    <a:pt x="41402" y="38608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7" name="Group 67"/>
          <p:cNvGrpSpPr>
            <a:grpSpLocks noChangeAspect="1"/>
          </p:cNvGrpSpPr>
          <p:nvPr/>
        </p:nvGrpSpPr>
        <p:grpSpPr>
          <a:xfrm>
            <a:off x="8783669" y="5203288"/>
            <a:ext cx="1622422" cy="760409"/>
            <a:chOff x="0" y="0"/>
            <a:chExt cx="1622425" cy="760412"/>
          </a:xfrm>
        </p:grpSpPr>
        <p:sp>
          <p:nvSpPr>
            <p:cNvPr id="68" name="Freeform 68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70" name="Freeform 70"/>
          <p:cNvSpPr/>
          <p:nvPr/>
        </p:nvSpPr>
        <p:spPr>
          <a:xfrm>
            <a:off x="8960034" y="5370776"/>
            <a:ext cx="463553" cy="400050"/>
          </a:xfrm>
          <a:custGeom>
            <a:avLst/>
            <a:gdLst/>
            <a:ahLst/>
            <a:cxnLst/>
            <a:rect l="l" t="t" r="r" b="b"/>
            <a:pathLst>
              <a:path w="463553" h="400050">
                <a:moveTo>
                  <a:pt x="0" y="0"/>
                </a:moveTo>
                <a:lnTo>
                  <a:pt x="463553" y="0"/>
                </a:lnTo>
                <a:lnTo>
                  <a:pt x="463553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4889" t="-14666" r="-97223" b="-75726"/>
            </a:stretch>
          </a:blipFill>
        </p:spPr>
      </p: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7820330" y="2447392"/>
            <a:ext cx="1095099" cy="3286125"/>
            <a:chOff x="0" y="0"/>
            <a:chExt cx="1095096" cy="3286125"/>
          </a:xfrm>
        </p:grpSpPr>
        <p:sp>
          <p:nvSpPr>
            <p:cNvPr id="72" name="Freeform 72"/>
            <p:cNvSpPr/>
            <p:nvPr/>
          </p:nvSpPr>
          <p:spPr>
            <a:xfrm>
              <a:off x="63500" y="63500"/>
              <a:ext cx="948563" cy="1571625"/>
            </a:xfrm>
            <a:custGeom>
              <a:avLst/>
              <a:gdLst/>
              <a:ahLst/>
              <a:cxnLst/>
              <a:rect l="l" t="t" r="r" b="b"/>
              <a:pathLst>
                <a:path w="948563" h="1571625">
                  <a:moveTo>
                    <a:pt x="0" y="1571625"/>
                  </a:moveTo>
                  <a:lnTo>
                    <a:pt x="535559" y="1571625"/>
                  </a:lnTo>
                  <a:lnTo>
                    <a:pt x="535559" y="38100"/>
                  </a:lnTo>
                  <a:lnTo>
                    <a:pt x="524383" y="49276"/>
                  </a:lnTo>
                  <a:lnTo>
                    <a:pt x="885063" y="49276"/>
                  </a:lnTo>
                  <a:lnTo>
                    <a:pt x="885063" y="26924"/>
                  </a:lnTo>
                  <a:lnTo>
                    <a:pt x="513334" y="26924"/>
                  </a:lnTo>
                  <a:lnTo>
                    <a:pt x="513334" y="1560576"/>
                  </a:lnTo>
                  <a:lnTo>
                    <a:pt x="524510" y="1549400"/>
                  </a:lnTo>
                  <a:lnTo>
                    <a:pt x="0" y="1549400"/>
                  </a:lnTo>
                  <a:close/>
                  <a:moveTo>
                    <a:pt x="872363" y="76200"/>
                  </a:moveTo>
                  <a:lnTo>
                    <a:pt x="948563" y="38100"/>
                  </a:lnTo>
                  <a:lnTo>
                    <a:pt x="872363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63500" y="1612900"/>
              <a:ext cx="921131" cy="1609725"/>
            </a:xfrm>
            <a:custGeom>
              <a:avLst/>
              <a:gdLst/>
              <a:ahLst/>
              <a:cxnLst/>
              <a:rect l="l" t="t" r="r" b="b"/>
              <a:pathLst>
                <a:path w="921131" h="1609725">
                  <a:moveTo>
                    <a:pt x="0" y="0"/>
                  </a:moveTo>
                  <a:lnTo>
                    <a:pt x="534289" y="0"/>
                  </a:lnTo>
                  <a:lnTo>
                    <a:pt x="534289" y="1571625"/>
                  </a:lnTo>
                  <a:lnTo>
                    <a:pt x="523113" y="1560449"/>
                  </a:lnTo>
                  <a:lnTo>
                    <a:pt x="857631" y="1560449"/>
                  </a:lnTo>
                  <a:lnTo>
                    <a:pt x="857631" y="1582674"/>
                  </a:lnTo>
                  <a:lnTo>
                    <a:pt x="512064" y="1582674"/>
                  </a:lnTo>
                  <a:lnTo>
                    <a:pt x="512064" y="11176"/>
                  </a:lnTo>
                  <a:lnTo>
                    <a:pt x="523240" y="22352"/>
                  </a:lnTo>
                  <a:lnTo>
                    <a:pt x="0" y="22352"/>
                  </a:lnTo>
                  <a:close/>
                  <a:moveTo>
                    <a:pt x="844931" y="1533525"/>
                  </a:moveTo>
                  <a:lnTo>
                    <a:pt x="921131" y="1571625"/>
                  </a:lnTo>
                  <a:lnTo>
                    <a:pt x="844931" y="1609725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63500" y="1075055"/>
              <a:ext cx="968121" cy="560070"/>
            </a:xfrm>
            <a:custGeom>
              <a:avLst/>
              <a:gdLst/>
              <a:ahLst/>
              <a:cxnLst/>
              <a:rect l="l" t="t" r="r" b="b"/>
              <a:pathLst>
                <a:path w="968121" h="560070">
                  <a:moveTo>
                    <a:pt x="0" y="560070"/>
                  </a:moveTo>
                  <a:lnTo>
                    <a:pt x="538988" y="560070"/>
                  </a:lnTo>
                  <a:lnTo>
                    <a:pt x="538988" y="38100"/>
                  </a:lnTo>
                  <a:lnTo>
                    <a:pt x="527812" y="49276"/>
                  </a:lnTo>
                  <a:lnTo>
                    <a:pt x="904621" y="49276"/>
                  </a:lnTo>
                  <a:lnTo>
                    <a:pt x="904621" y="26924"/>
                  </a:lnTo>
                  <a:lnTo>
                    <a:pt x="516763" y="26924"/>
                  </a:lnTo>
                  <a:lnTo>
                    <a:pt x="516763" y="548894"/>
                  </a:lnTo>
                  <a:lnTo>
                    <a:pt x="527939" y="537718"/>
                  </a:lnTo>
                  <a:lnTo>
                    <a:pt x="0" y="537718"/>
                  </a:lnTo>
                  <a:close/>
                  <a:moveTo>
                    <a:pt x="891921" y="76200"/>
                  </a:moveTo>
                  <a:lnTo>
                    <a:pt x="968121" y="38100"/>
                  </a:lnTo>
                  <a:lnTo>
                    <a:pt x="891921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75" name="Freeform 75"/>
            <p:cNvSpPr/>
            <p:nvPr/>
          </p:nvSpPr>
          <p:spPr>
            <a:xfrm>
              <a:off x="63500" y="1612900"/>
              <a:ext cx="940181" cy="549783"/>
            </a:xfrm>
            <a:custGeom>
              <a:avLst/>
              <a:gdLst/>
              <a:ahLst/>
              <a:cxnLst/>
              <a:rect l="l" t="t" r="r" b="b"/>
              <a:pathLst>
                <a:path w="940181" h="549783">
                  <a:moveTo>
                    <a:pt x="0" y="0"/>
                  </a:moveTo>
                  <a:lnTo>
                    <a:pt x="537591" y="0"/>
                  </a:lnTo>
                  <a:lnTo>
                    <a:pt x="537591" y="511683"/>
                  </a:lnTo>
                  <a:lnTo>
                    <a:pt x="526415" y="500507"/>
                  </a:lnTo>
                  <a:lnTo>
                    <a:pt x="876681" y="500507"/>
                  </a:lnTo>
                  <a:lnTo>
                    <a:pt x="876681" y="522732"/>
                  </a:lnTo>
                  <a:lnTo>
                    <a:pt x="515366" y="522732"/>
                  </a:lnTo>
                  <a:lnTo>
                    <a:pt x="515366" y="11176"/>
                  </a:lnTo>
                  <a:lnTo>
                    <a:pt x="526542" y="22352"/>
                  </a:lnTo>
                  <a:lnTo>
                    <a:pt x="0" y="22352"/>
                  </a:lnTo>
                  <a:close/>
                  <a:moveTo>
                    <a:pt x="863981" y="473583"/>
                  </a:moveTo>
                  <a:lnTo>
                    <a:pt x="940181" y="511683"/>
                  </a:lnTo>
                  <a:lnTo>
                    <a:pt x="863981" y="549783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76" name="Freeform 76"/>
          <p:cNvSpPr/>
          <p:nvPr/>
        </p:nvSpPr>
        <p:spPr>
          <a:xfrm>
            <a:off x="2843784" y="2682240"/>
            <a:ext cx="579120" cy="582168"/>
          </a:xfrm>
          <a:custGeom>
            <a:avLst/>
            <a:gdLst/>
            <a:ahLst/>
            <a:cxnLst/>
            <a:rect l="l" t="t" r="r" b="b"/>
            <a:pathLst>
              <a:path w="579120" h="582168">
                <a:moveTo>
                  <a:pt x="0" y="0"/>
                </a:moveTo>
                <a:lnTo>
                  <a:pt x="579120" y="0"/>
                </a:lnTo>
                <a:lnTo>
                  <a:pt x="579120" y="582168"/>
                </a:lnTo>
                <a:lnTo>
                  <a:pt x="0" y="582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8754170" y="4414218"/>
            <a:ext cx="260280" cy="315544"/>
            <a:chOff x="0" y="0"/>
            <a:chExt cx="260286" cy="315544"/>
          </a:xfrm>
        </p:grpSpPr>
        <p:sp>
          <p:nvSpPr>
            <p:cNvPr id="78" name="Freeform 78"/>
            <p:cNvSpPr/>
            <p:nvPr/>
          </p:nvSpPr>
          <p:spPr>
            <a:xfrm>
              <a:off x="69850" y="69850"/>
              <a:ext cx="120523" cy="175895"/>
            </a:xfrm>
            <a:custGeom>
              <a:avLst/>
              <a:gdLst/>
              <a:ahLst/>
              <a:cxnLst/>
              <a:rect l="l" t="t" r="r" b="b"/>
              <a:pathLst>
                <a:path w="120523" h="175895">
                  <a:moveTo>
                    <a:pt x="0" y="0"/>
                  </a:moveTo>
                  <a:lnTo>
                    <a:pt x="120523" y="0"/>
                  </a:lnTo>
                  <a:lnTo>
                    <a:pt x="120523" y="175895"/>
                  </a:lnTo>
                  <a:lnTo>
                    <a:pt x="0" y="1758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63500" y="63500"/>
              <a:ext cx="133223" cy="188595"/>
            </a:xfrm>
            <a:custGeom>
              <a:avLst/>
              <a:gdLst/>
              <a:ahLst/>
              <a:cxnLst/>
              <a:rect l="l" t="t" r="r" b="b"/>
              <a:pathLst>
                <a:path w="133223" h="188595">
                  <a:moveTo>
                    <a:pt x="6350" y="0"/>
                  </a:moveTo>
                  <a:lnTo>
                    <a:pt x="133223" y="0"/>
                  </a:lnTo>
                  <a:lnTo>
                    <a:pt x="133223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82245"/>
                  </a:lnTo>
                  <a:lnTo>
                    <a:pt x="6350" y="182245"/>
                  </a:lnTo>
                  <a:lnTo>
                    <a:pt x="6350" y="175895"/>
                  </a:lnTo>
                  <a:lnTo>
                    <a:pt x="126873" y="175895"/>
                  </a:lnTo>
                  <a:lnTo>
                    <a:pt x="126873" y="182245"/>
                  </a:lnTo>
                  <a:lnTo>
                    <a:pt x="120523" y="182245"/>
                  </a:lnTo>
                  <a:lnTo>
                    <a:pt x="120523" y="6350"/>
                  </a:lnTo>
                  <a:lnTo>
                    <a:pt x="126873" y="6350"/>
                  </a:lnTo>
                  <a:lnTo>
                    <a:pt x="12687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0" name="Group 80"/>
          <p:cNvGrpSpPr>
            <a:grpSpLocks noChangeAspect="1"/>
          </p:cNvGrpSpPr>
          <p:nvPr/>
        </p:nvGrpSpPr>
        <p:grpSpPr>
          <a:xfrm>
            <a:off x="8848344" y="4230624"/>
            <a:ext cx="1600200" cy="737616"/>
            <a:chOff x="0" y="0"/>
            <a:chExt cx="2133600" cy="983488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133600" cy="983488"/>
            </a:xfrm>
            <a:custGeom>
              <a:avLst/>
              <a:gdLst/>
              <a:ahLst/>
              <a:cxnLst/>
              <a:rect l="l" t="t" r="r" b="b"/>
              <a:pathLst>
                <a:path w="2133600" h="983488">
                  <a:moveTo>
                    <a:pt x="2023237" y="39243"/>
                  </a:moveTo>
                  <a:lnTo>
                    <a:pt x="2023237" y="871093"/>
                  </a:lnTo>
                  <a:lnTo>
                    <a:pt x="42037" y="871093"/>
                  </a:lnTo>
                  <a:lnTo>
                    <a:pt x="42037" y="39243"/>
                  </a:lnTo>
                  <a:close/>
                  <a:moveTo>
                    <a:pt x="0" y="0"/>
                  </a:moveTo>
                  <a:lnTo>
                    <a:pt x="0" y="983488"/>
                  </a:lnTo>
                  <a:lnTo>
                    <a:pt x="2133600" y="983488"/>
                  </a:lnTo>
                  <a:lnTo>
                    <a:pt x="213360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82" name="Group 82"/>
          <p:cNvGrpSpPr>
            <a:grpSpLocks noChangeAspect="1"/>
          </p:cNvGrpSpPr>
          <p:nvPr/>
        </p:nvGrpSpPr>
        <p:grpSpPr>
          <a:xfrm>
            <a:off x="8811578" y="4191791"/>
            <a:ext cx="1622422" cy="760409"/>
            <a:chOff x="0" y="0"/>
            <a:chExt cx="1622425" cy="760412"/>
          </a:xfrm>
        </p:grpSpPr>
        <p:sp>
          <p:nvSpPr>
            <p:cNvPr id="83" name="Freeform 83"/>
            <p:cNvSpPr/>
            <p:nvPr/>
          </p:nvSpPr>
          <p:spPr>
            <a:xfrm>
              <a:off x="68326" y="68326"/>
              <a:ext cx="1485900" cy="623824"/>
            </a:xfrm>
            <a:custGeom>
              <a:avLst/>
              <a:gdLst/>
              <a:ahLst/>
              <a:cxnLst/>
              <a:rect l="l" t="t" r="r" b="b"/>
              <a:pathLst>
                <a:path w="1485900" h="623824">
                  <a:moveTo>
                    <a:pt x="0" y="0"/>
                  </a:moveTo>
                  <a:lnTo>
                    <a:pt x="1485900" y="0"/>
                  </a:lnTo>
                  <a:lnTo>
                    <a:pt x="1485900" y="623824"/>
                  </a:lnTo>
                  <a:lnTo>
                    <a:pt x="0" y="623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63500" y="63500"/>
              <a:ext cx="1495425" cy="633349"/>
            </a:xfrm>
            <a:custGeom>
              <a:avLst/>
              <a:gdLst/>
              <a:ahLst/>
              <a:cxnLst/>
              <a:rect l="l" t="t" r="r" b="b"/>
              <a:pathLst>
                <a:path w="1495425" h="633349">
                  <a:moveTo>
                    <a:pt x="4826" y="0"/>
                  </a:moveTo>
                  <a:lnTo>
                    <a:pt x="1495425" y="0"/>
                  </a:lnTo>
                  <a:lnTo>
                    <a:pt x="1495425" y="633349"/>
                  </a:lnTo>
                  <a:lnTo>
                    <a:pt x="0" y="633349"/>
                  </a:lnTo>
                  <a:lnTo>
                    <a:pt x="0" y="0"/>
                  </a:lnTo>
                  <a:lnTo>
                    <a:pt x="4826" y="0"/>
                  </a:lnTo>
                  <a:moveTo>
                    <a:pt x="4826" y="9525"/>
                  </a:moveTo>
                  <a:lnTo>
                    <a:pt x="4826" y="4826"/>
                  </a:lnTo>
                  <a:lnTo>
                    <a:pt x="9652" y="4826"/>
                  </a:lnTo>
                  <a:lnTo>
                    <a:pt x="9652" y="628650"/>
                  </a:lnTo>
                  <a:lnTo>
                    <a:pt x="4826" y="628650"/>
                  </a:lnTo>
                  <a:lnTo>
                    <a:pt x="4826" y="623824"/>
                  </a:lnTo>
                  <a:lnTo>
                    <a:pt x="1490726" y="623824"/>
                  </a:lnTo>
                  <a:lnTo>
                    <a:pt x="1490726" y="628650"/>
                  </a:lnTo>
                  <a:lnTo>
                    <a:pt x="1485900" y="628650"/>
                  </a:lnTo>
                  <a:lnTo>
                    <a:pt x="1485900" y="4826"/>
                  </a:lnTo>
                  <a:lnTo>
                    <a:pt x="1490726" y="4826"/>
                  </a:lnTo>
                  <a:lnTo>
                    <a:pt x="1490726" y="9652"/>
                  </a:lnTo>
                  <a:lnTo>
                    <a:pt x="4826" y="9652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85" name="Freeform 85"/>
            <p:cNvSpPr/>
            <p:nvPr/>
          </p:nvSpPr>
          <p:spPr>
            <a:xfrm>
              <a:off x="164846" y="444627"/>
              <a:ext cx="120523" cy="175895"/>
            </a:xfrm>
            <a:custGeom>
              <a:avLst/>
              <a:gdLst/>
              <a:ahLst/>
              <a:cxnLst/>
              <a:rect l="l" t="t" r="r" b="b"/>
              <a:pathLst>
                <a:path w="120523" h="175895">
                  <a:moveTo>
                    <a:pt x="0" y="0"/>
                  </a:moveTo>
                  <a:lnTo>
                    <a:pt x="120523" y="0"/>
                  </a:lnTo>
                  <a:lnTo>
                    <a:pt x="120523" y="175895"/>
                  </a:lnTo>
                  <a:lnTo>
                    <a:pt x="0" y="1758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158496" y="438277"/>
              <a:ext cx="133223" cy="188595"/>
            </a:xfrm>
            <a:custGeom>
              <a:avLst/>
              <a:gdLst/>
              <a:ahLst/>
              <a:cxnLst/>
              <a:rect l="l" t="t" r="r" b="b"/>
              <a:pathLst>
                <a:path w="133223" h="188595">
                  <a:moveTo>
                    <a:pt x="6350" y="0"/>
                  </a:moveTo>
                  <a:lnTo>
                    <a:pt x="133223" y="0"/>
                  </a:lnTo>
                  <a:lnTo>
                    <a:pt x="133223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82245"/>
                  </a:lnTo>
                  <a:lnTo>
                    <a:pt x="6350" y="182245"/>
                  </a:lnTo>
                  <a:lnTo>
                    <a:pt x="6350" y="175895"/>
                  </a:lnTo>
                  <a:lnTo>
                    <a:pt x="126873" y="175895"/>
                  </a:lnTo>
                  <a:lnTo>
                    <a:pt x="126873" y="182245"/>
                  </a:lnTo>
                  <a:lnTo>
                    <a:pt x="120523" y="182245"/>
                  </a:lnTo>
                  <a:lnTo>
                    <a:pt x="120523" y="6350"/>
                  </a:lnTo>
                  <a:lnTo>
                    <a:pt x="126873" y="6350"/>
                  </a:lnTo>
                  <a:lnTo>
                    <a:pt x="12687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7" name="Freeform 87"/>
          <p:cNvSpPr/>
          <p:nvPr/>
        </p:nvSpPr>
        <p:spPr>
          <a:xfrm>
            <a:off x="9026357" y="4370184"/>
            <a:ext cx="391887" cy="391887"/>
          </a:xfrm>
          <a:custGeom>
            <a:avLst/>
            <a:gdLst/>
            <a:ahLst/>
            <a:cxnLst/>
            <a:rect l="l" t="t" r="r" b="b"/>
            <a:pathLst>
              <a:path w="391887" h="391887">
                <a:moveTo>
                  <a:pt x="0" y="0"/>
                </a:moveTo>
                <a:lnTo>
                  <a:pt x="391887" y="0"/>
                </a:lnTo>
                <a:lnTo>
                  <a:pt x="391887" y="391887"/>
                </a:lnTo>
                <a:lnTo>
                  <a:pt x="0" y="3918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61223" t="-64620" r="-160202" b="-65850"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6801564" y="2180568"/>
            <a:ext cx="367179" cy="367179"/>
          </a:xfrm>
          <a:custGeom>
            <a:avLst/>
            <a:gdLst/>
            <a:ahLst/>
            <a:cxnLst/>
            <a:rect l="l" t="t" r="r" b="b"/>
            <a:pathLst>
              <a:path w="367179" h="367179">
                <a:moveTo>
                  <a:pt x="0" y="0"/>
                </a:moveTo>
                <a:lnTo>
                  <a:pt x="367180" y="0"/>
                </a:lnTo>
                <a:lnTo>
                  <a:pt x="367180" y="367179"/>
                </a:lnTo>
                <a:lnTo>
                  <a:pt x="0" y="3671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>
            <a:off x="7197090" y="2194379"/>
            <a:ext cx="251269" cy="339557"/>
          </a:xfrm>
          <a:custGeom>
            <a:avLst/>
            <a:gdLst/>
            <a:ahLst/>
            <a:cxnLst/>
            <a:rect l="l" t="t" r="r" b="b"/>
            <a:pathLst>
              <a:path w="251269" h="339557">
                <a:moveTo>
                  <a:pt x="0" y="0"/>
                </a:moveTo>
                <a:lnTo>
                  <a:pt x="251270" y="0"/>
                </a:lnTo>
                <a:lnTo>
                  <a:pt x="251270" y="339557"/>
                </a:lnTo>
                <a:lnTo>
                  <a:pt x="0" y="3395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>
            <a:off x="7536847" y="2210267"/>
            <a:ext cx="298809" cy="307781"/>
          </a:xfrm>
          <a:custGeom>
            <a:avLst/>
            <a:gdLst/>
            <a:ahLst/>
            <a:cxnLst/>
            <a:rect l="l" t="t" r="r" b="b"/>
            <a:pathLst>
              <a:path w="298809" h="307781">
                <a:moveTo>
                  <a:pt x="0" y="0"/>
                </a:moveTo>
                <a:lnTo>
                  <a:pt x="298809" y="0"/>
                </a:lnTo>
                <a:lnTo>
                  <a:pt x="298809" y="307781"/>
                </a:lnTo>
                <a:lnTo>
                  <a:pt x="0" y="30778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8768" t="-13499" r="-20091" b="-74505"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6459169" y="2210743"/>
            <a:ext cx="269624" cy="306819"/>
          </a:xfrm>
          <a:custGeom>
            <a:avLst/>
            <a:gdLst/>
            <a:ahLst/>
            <a:cxnLst/>
            <a:rect l="l" t="t" r="r" b="b"/>
            <a:pathLst>
              <a:path w="269624" h="306819">
                <a:moveTo>
                  <a:pt x="0" y="0"/>
                </a:moveTo>
                <a:lnTo>
                  <a:pt x="269624" y="0"/>
                </a:lnTo>
                <a:lnTo>
                  <a:pt x="269624" y="306819"/>
                </a:lnTo>
                <a:lnTo>
                  <a:pt x="0" y="306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2" t="-12861" r="-29999" b="-69321"/>
            </a:stretch>
          </a:blipFill>
        </p:spPr>
      </p:sp>
      <p:grpSp>
        <p:nvGrpSpPr>
          <p:cNvPr id="92" name="Group 92"/>
          <p:cNvGrpSpPr>
            <a:grpSpLocks noChangeAspect="1"/>
          </p:cNvGrpSpPr>
          <p:nvPr/>
        </p:nvGrpSpPr>
        <p:grpSpPr>
          <a:xfrm>
            <a:off x="322250" y="2443077"/>
            <a:ext cx="925973" cy="3784692"/>
            <a:chOff x="0" y="0"/>
            <a:chExt cx="925970" cy="3784689"/>
          </a:xfrm>
        </p:grpSpPr>
        <p:sp>
          <p:nvSpPr>
            <p:cNvPr id="93" name="Freeform 93"/>
            <p:cNvSpPr/>
            <p:nvPr/>
          </p:nvSpPr>
          <p:spPr>
            <a:xfrm>
              <a:off x="326136" y="73660"/>
              <a:ext cx="269621" cy="3647440"/>
            </a:xfrm>
            <a:custGeom>
              <a:avLst/>
              <a:gdLst/>
              <a:ahLst/>
              <a:cxnLst/>
              <a:rect l="l" t="t" r="r" b="b"/>
              <a:pathLst>
                <a:path w="269621" h="3647440">
                  <a:moveTo>
                    <a:pt x="0" y="0"/>
                  </a:moveTo>
                  <a:lnTo>
                    <a:pt x="269621" y="0"/>
                  </a:lnTo>
                  <a:lnTo>
                    <a:pt x="269621" y="3647440"/>
                  </a:lnTo>
                  <a:lnTo>
                    <a:pt x="0" y="364744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4" name="Freeform 94"/>
            <p:cNvSpPr/>
            <p:nvPr/>
          </p:nvSpPr>
          <p:spPr>
            <a:xfrm>
              <a:off x="63500" y="63500"/>
              <a:ext cx="269621" cy="3657727"/>
            </a:xfrm>
            <a:custGeom>
              <a:avLst/>
              <a:gdLst/>
              <a:ahLst/>
              <a:cxnLst/>
              <a:rect l="l" t="t" r="r" b="b"/>
              <a:pathLst>
                <a:path w="269621" h="3657727">
                  <a:moveTo>
                    <a:pt x="0" y="0"/>
                  </a:moveTo>
                  <a:lnTo>
                    <a:pt x="269621" y="0"/>
                  </a:lnTo>
                  <a:lnTo>
                    <a:pt x="269621" y="3657727"/>
                  </a:lnTo>
                  <a:lnTo>
                    <a:pt x="0" y="3657727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95" name="Freeform 95"/>
            <p:cNvSpPr/>
            <p:nvPr/>
          </p:nvSpPr>
          <p:spPr>
            <a:xfrm>
              <a:off x="592836" y="73660"/>
              <a:ext cx="269621" cy="3647440"/>
            </a:xfrm>
            <a:custGeom>
              <a:avLst/>
              <a:gdLst/>
              <a:ahLst/>
              <a:cxnLst/>
              <a:rect l="l" t="t" r="r" b="b"/>
              <a:pathLst>
                <a:path w="269621" h="3647440">
                  <a:moveTo>
                    <a:pt x="0" y="0"/>
                  </a:moveTo>
                  <a:lnTo>
                    <a:pt x="269621" y="0"/>
                  </a:lnTo>
                  <a:lnTo>
                    <a:pt x="269621" y="3647440"/>
                  </a:lnTo>
                  <a:lnTo>
                    <a:pt x="0" y="364744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96" name="TextBox 96"/>
          <p:cNvSpPr txBox="1"/>
          <p:nvPr/>
        </p:nvSpPr>
        <p:spPr>
          <a:xfrm>
            <a:off x="481022" y="777592"/>
            <a:ext cx="4489456" cy="65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3199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Use HashiCorp Packer</a:t>
            </a:r>
          </a:p>
          <a:p>
            <a:pPr algn="l">
              <a:lnSpc>
                <a:spcPts val="3499"/>
              </a:lnSpc>
            </a:pPr>
            <a:r>
              <a:rPr lang="en-US" sz="1399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Create an AMI with Nomad and all Prerequisites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3029455" y="3889172"/>
            <a:ext cx="503072" cy="36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Code Commit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101142" y="3904793"/>
            <a:ext cx="502834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Pipeline Job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134730" y="3904793"/>
            <a:ext cx="440160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099" spc="3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Packer Build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7062502" y="2725217"/>
            <a:ext cx="674770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Artifact Repository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9568101" y="5319065"/>
            <a:ext cx="578977" cy="52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Google Compute Image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588065" y="4297604"/>
            <a:ext cx="595198" cy="53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"/>
              </a:lnSpc>
            </a:pPr>
            <a:r>
              <a:rPr lang="en-US" sz="10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Azure Managed</a:t>
            </a:r>
          </a:p>
          <a:p>
            <a:pPr algn="ctr">
              <a:lnSpc>
                <a:spcPts val="1175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9581588" y="3371393"/>
            <a:ext cx="600056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0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VMware Template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9665646" y="2273732"/>
            <a:ext cx="543468" cy="53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Amazon Machine</a:t>
            </a:r>
          </a:p>
          <a:p>
            <a:pPr algn="ctr">
              <a:lnSpc>
                <a:spcPts val="1175"/>
              </a:lnSpc>
            </a:pPr>
            <a:r>
              <a:rPr lang="en-US" sz="10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3359182" y="2891009"/>
            <a:ext cx="318459" cy="2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"/>
              </a:lnSpc>
            </a:pPr>
            <a:r>
              <a:rPr lang="en-US" sz="799">
                <a:solidFill>
                  <a:srgbClr val="00CA8E"/>
                </a:solidFill>
                <a:latin typeface="Roboto"/>
                <a:ea typeface="Roboto"/>
                <a:cs typeface="Roboto"/>
                <a:sym typeface="Roboto"/>
              </a:rPr>
              <a:t>Packer Config</a:t>
            </a:r>
          </a:p>
        </p:txBody>
      </p:sp>
      <p:sp>
        <p:nvSpPr>
          <p:cNvPr id="106" name="TextBox 106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5249523"/>
            <a:ext cx="12318997" cy="1671980"/>
            <a:chOff x="0" y="0"/>
            <a:chExt cx="12319000" cy="167198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2192000" cy="1544955"/>
            </a:xfrm>
            <a:custGeom>
              <a:avLst/>
              <a:gdLst/>
              <a:ahLst/>
              <a:cxnLst/>
              <a:rect l="l" t="t" r="r" b="b"/>
              <a:pathLst>
                <a:path w="12192000" h="1544955">
                  <a:moveTo>
                    <a:pt x="0" y="0"/>
                  </a:moveTo>
                  <a:lnTo>
                    <a:pt x="0" y="1544955"/>
                  </a:lnTo>
                  <a:lnTo>
                    <a:pt x="12192000" y="1544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74370"/>
              <a:ext cx="12192000" cy="328676"/>
            </a:xfrm>
            <a:custGeom>
              <a:avLst/>
              <a:gdLst/>
              <a:ahLst/>
              <a:cxnLst/>
              <a:rect l="l" t="t" r="r" b="b"/>
              <a:pathLst>
                <a:path w="12192000" h="328676">
                  <a:moveTo>
                    <a:pt x="12192000" y="0"/>
                  </a:moveTo>
                  <a:lnTo>
                    <a:pt x="12192000" y="328676"/>
                  </a:lnTo>
                  <a:lnTo>
                    <a:pt x="0" y="328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45821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1002792"/>
              <a:ext cx="12192000" cy="328549"/>
            </a:xfrm>
            <a:custGeom>
              <a:avLst/>
              <a:gdLst/>
              <a:ahLst/>
              <a:cxnLst/>
              <a:rect l="l" t="t" r="r" b="b"/>
              <a:pathLst>
                <a:path w="12192000" h="328549">
                  <a:moveTo>
                    <a:pt x="12192000" y="0"/>
                  </a:moveTo>
                  <a:lnTo>
                    <a:pt x="12192000" y="328549"/>
                  </a:lnTo>
                  <a:lnTo>
                    <a:pt x="0" y="32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967983" y="1875177"/>
            <a:ext cx="54073" cy="1975371"/>
            <a:chOff x="0" y="0"/>
            <a:chExt cx="54077" cy="197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02" cy="1975358"/>
            </a:xfrm>
            <a:custGeom>
              <a:avLst/>
              <a:gdLst/>
              <a:ahLst/>
              <a:cxnLst/>
              <a:rect l="l" t="t" r="r" b="b"/>
              <a:pathLst>
                <a:path w="54102" h="1975358">
                  <a:moveTo>
                    <a:pt x="0" y="1975358"/>
                  </a:moveTo>
                  <a:lnTo>
                    <a:pt x="0" y="0"/>
                  </a:lnTo>
                  <a:lnTo>
                    <a:pt x="54102" y="0"/>
                  </a:lnTo>
                  <a:lnTo>
                    <a:pt x="54102" y="1975358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96687" y="1830534"/>
            <a:ext cx="4230786" cy="203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9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Installing Nomad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2179" y="1943405"/>
            <a:ext cx="3645322" cy="164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DEMO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0CBBE-91BB-3566-F3BF-BD71D2CBCC6E}"/>
              </a:ext>
            </a:extLst>
          </p:cNvPr>
          <p:cNvSpPr txBox="1"/>
          <p:nvPr/>
        </p:nvSpPr>
        <p:spPr>
          <a:xfrm>
            <a:off x="3276600" y="4513122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https://developer.hashicorp.com/nomad/docs/install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2470147" cy="6858000"/>
            <a:chOff x="0" y="0"/>
            <a:chExt cx="2470150" cy="685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0150" cy="6858000"/>
            </a:xfrm>
            <a:custGeom>
              <a:avLst/>
              <a:gdLst/>
              <a:ahLst/>
              <a:cxnLst/>
              <a:rect l="l" t="t" r="r" b="b"/>
              <a:pathLst>
                <a:path w="2470150" h="6858000">
                  <a:moveTo>
                    <a:pt x="0" y="0"/>
                  </a:moveTo>
                  <a:lnTo>
                    <a:pt x="2470150" y="0"/>
                  </a:lnTo>
                  <a:lnTo>
                    <a:pt x="24701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51127" y="2102996"/>
            <a:ext cx="1008059" cy="46034"/>
            <a:chOff x="0" y="0"/>
            <a:chExt cx="1008062" cy="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126" cy="45974"/>
            </a:xfrm>
            <a:custGeom>
              <a:avLst/>
              <a:gdLst/>
              <a:ahLst/>
              <a:cxnLst/>
              <a:rect l="l" t="t" r="r" b="b"/>
              <a:pathLst>
                <a:path w="1008126" h="45974">
                  <a:moveTo>
                    <a:pt x="0" y="0"/>
                  </a:moveTo>
                  <a:lnTo>
                    <a:pt x="1008126" y="0"/>
                  </a:lnTo>
                  <a:lnTo>
                    <a:pt x="1008126" y="45974"/>
                  </a:lnTo>
                  <a:lnTo>
                    <a:pt x="0" y="45974"/>
                  </a:lnTo>
                  <a:close/>
                </a:path>
              </a:pathLst>
            </a:custGeom>
            <a:solidFill>
              <a:srgbClr val="119777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8" b="-69323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6401" y="-63503"/>
            <a:ext cx="1697345" cy="6984997"/>
            <a:chOff x="0" y="0"/>
            <a:chExt cx="1697342" cy="6985000"/>
          </a:xfrm>
        </p:grpSpPr>
        <p:sp>
          <p:nvSpPr>
            <p:cNvPr id="10" name="Freeform 10"/>
            <p:cNvSpPr/>
            <p:nvPr/>
          </p:nvSpPr>
          <p:spPr>
            <a:xfrm>
              <a:off x="587121" y="63500"/>
              <a:ext cx="523494" cy="6858000"/>
            </a:xfrm>
            <a:custGeom>
              <a:avLst/>
              <a:gdLst/>
              <a:ahLst/>
              <a:cxnLst/>
              <a:rect l="l" t="t" r="r" b="b"/>
              <a:pathLst>
                <a:path w="523494" h="6858000">
                  <a:moveTo>
                    <a:pt x="0" y="0"/>
                  </a:moveTo>
                  <a:lnTo>
                    <a:pt x="523494" y="0"/>
                  </a:lnTo>
                  <a:lnTo>
                    <a:pt x="52349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10234" y="63500"/>
              <a:ext cx="523621" cy="6858000"/>
            </a:xfrm>
            <a:custGeom>
              <a:avLst/>
              <a:gdLst/>
              <a:ahLst/>
              <a:cxnLst/>
              <a:rect l="l" t="t" r="r" b="b"/>
              <a:pathLst>
                <a:path w="523621" h="6858000">
                  <a:moveTo>
                    <a:pt x="0" y="0"/>
                  </a:moveTo>
                  <a:lnTo>
                    <a:pt x="523621" y="0"/>
                  </a:lnTo>
                  <a:lnTo>
                    <a:pt x="52362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5422392" y="3998976"/>
            <a:ext cx="2758440" cy="2602992"/>
          </a:xfrm>
          <a:custGeom>
            <a:avLst/>
            <a:gdLst/>
            <a:ahLst/>
            <a:cxnLst/>
            <a:rect l="l" t="t" r="r" b="b"/>
            <a:pathLst>
              <a:path w="2758440" h="2602992">
                <a:moveTo>
                  <a:pt x="0" y="0"/>
                </a:moveTo>
                <a:lnTo>
                  <a:pt x="2758440" y="0"/>
                </a:lnTo>
                <a:lnTo>
                  <a:pt x="2758440" y="2602992"/>
                </a:lnTo>
                <a:lnTo>
                  <a:pt x="0" y="2602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52209" y="5314617"/>
            <a:ext cx="509416" cy="478927"/>
          </a:xfrm>
          <a:custGeom>
            <a:avLst/>
            <a:gdLst/>
            <a:ahLst/>
            <a:cxnLst/>
            <a:rect l="l" t="t" r="r" b="b"/>
            <a:pathLst>
              <a:path w="509416" h="478927">
                <a:moveTo>
                  <a:pt x="0" y="0"/>
                </a:moveTo>
                <a:lnTo>
                  <a:pt x="509416" y="0"/>
                </a:lnTo>
                <a:lnTo>
                  <a:pt x="509416" y="478926"/>
                </a:lnTo>
                <a:lnTo>
                  <a:pt x="0" y="478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39848" y="4746755"/>
            <a:ext cx="178013" cy="155200"/>
          </a:xfrm>
          <a:custGeom>
            <a:avLst/>
            <a:gdLst/>
            <a:ahLst/>
            <a:cxnLst/>
            <a:rect l="l" t="t" r="r" b="b"/>
            <a:pathLst>
              <a:path w="178013" h="155200">
                <a:moveTo>
                  <a:pt x="0" y="0"/>
                </a:moveTo>
                <a:lnTo>
                  <a:pt x="178013" y="0"/>
                </a:lnTo>
                <a:lnTo>
                  <a:pt x="178013" y="155201"/>
                </a:lnTo>
                <a:lnTo>
                  <a:pt x="0" y="155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628905" y="5344716"/>
            <a:ext cx="400031" cy="455209"/>
          </a:xfrm>
          <a:custGeom>
            <a:avLst/>
            <a:gdLst/>
            <a:ahLst/>
            <a:cxnLst/>
            <a:rect l="l" t="t" r="r" b="b"/>
            <a:pathLst>
              <a:path w="400031" h="455209">
                <a:moveTo>
                  <a:pt x="0" y="0"/>
                </a:moveTo>
                <a:lnTo>
                  <a:pt x="400031" y="0"/>
                </a:lnTo>
                <a:lnTo>
                  <a:pt x="400031" y="455209"/>
                </a:lnTo>
                <a:lnTo>
                  <a:pt x="0" y="455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3" t="-12862" r="-29999" b="-6932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929799" y="4712837"/>
            <a:ext cx="198263" cy="225609"/>
          </a:xfrm>
          <a:custGeom>
            <a:avLst/>
            <a:gdLst/>
            <a:ahLst/>
            <a:cxnLst/>
            <a:rect l="l" t="t" r="r" b="b"/>
            <a:pathLst>
              <a:path w="198263" h="225609">
                <a:moveTo>
                  <a:pt x="0" y="0"/>
                </a:moveTo>
                <a:lnTo>
                  <a:pt x="198263" y="0"/>
                </a:lnTo>
                <a:lnTo>
                  <a:pt x="198263" y="225609"/>
                </a:lnTo>
                <a:lnTo>
                  <a:pt x="0" y="225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04" t="-12864" r="-29997" b="-6931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403578" y="2321643"/>
            <a:ext cx="3937797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Let's Get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03578" y="3336627"/>
            <a:ext cx="6758149" cy="10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00" b="1">
                <a:solidFill>
                  <a:srgbClr val="3F3F3F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Running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16568" y="1520952"/>
            <a:ext cx="1456944" cy="1456944"/>
          </a:xfrm>
          <a:custGeom>
            <a:avLst/>
            <a:gdLst/>
            <a:ahLst/>
            <a:cxnLst/>
            <a:rect l="l" t="t" r="r" b="b"/>
            <a:pathLst>
              <a:path w="1456944" h="1456944">
                <a:moveTo>
                  <a:pt x="0" y="0"/>
                </a:moveTo>
                <a:lnTo>
                  <a:pt x="1456944" y="0"/>
                </a:lnTo>
                <a:lnTo>
                  <a:pt x="1456944" y="1456944"/>
                </a:lnTo>
                <a:lnTo>
                  <a:pt x="0" y="145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61687" y="1724444"/>
            <a:ext cx="315763" cy="362093"/>
          </a:xfrm>
          <a:custGeom>
            <a:avLst/>
            <a:gdLst/>
            <a:ahLst/>
            <a:cxnLst/>
            <a:rect l="l" t="t" r="r" b="b"/>
            <a:pathLst>
              <a:path w="315763" h="362093">
                <a:moveTo>
                  <a:pt x="0" y="0"/>
                </a:moveTo>
                <a:lnTo>
                  <a:pt x="315763" y="0"/>
                </a:lnTo>
                <a:lnTo>
                  <a:pt x="315763" y="362093"/>
                </a:lnTo>
                <a:lnTo>
                  <a:pt x="0" y="362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5" r="-31172" b="-69740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0334" y="489280"/>
            <a:ext cx="1008059" cy="44453"/>
            <a:chOff x="0" y="0"/>
            <a:chExt cx="1008062" cy="444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7999" cy="44450"/>
            </a:xfrm>
            <a:custGeom>
              <a:avLst/>
              <a:gdLst/>
              <a:ahLst/>
              <a:cxnLst/>
              <a:rect l="l" t="t" r="r" b="b"/>
              <a:pathLst>
                <a:path w="1007999" h="44450">
                  <a:moveTo>
                    <a:pt x="0" y="0"/>
                  </a:moveTo>
                  <a:lnTo>
                    <a:pt x="1007999" y="0"/>
                  </a:lnTo>
                  <a:lnTo>
                    <a:pt x="1007999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83460" y="-49387"/>
            <a:ext cx="1872034" cy="6970881"/>
            <a:chOff x="0" y="0"/>
            <a:chExt cx="1872044" cy="6970878"/>
          </a:xfrm>
        </p:grpSpPr>
        <p:sp>
          <p:nvSpPr>
            <p:cNvPr id="9" name="Freeform 9"/>
            <p:cNvSpPr/>
            <p:nvPr/>
          </p:nvSpPr>
          <p:spPr>
            <a:xfrm>
              <a:off x="63500" y="70358"/>
              <a:ext cx="1744980" cy="6837045"/>
            </a:xfrm>
            <a:custGeom>
              <a:avLst/>
              <a:gdLst/>
              <a:ahLst/>
              <a:cxnLst/>
              <a:rect l="l" t="t" r="r" b="b"/>
              <a:pathLst>
                <a:path w="1744980" h="6837045">
                  <a:moveTo>
                    <a:pt x="0" y="0"/>
                  </a:moveTo>
                  <a:lnTo>
                    <a:pt x="0" y="6837045"/>
                  </a:lnTo>
                  <a:lnTo>
                    <a:pt x="1744980" y="6837045"/>
                  </a:lnTo>
                  <a:lnTo>
                    <a:pt x="1744980" y="0"/>
                  </a:lnTo>
                  <a:close/>
                </a:path>
              </a:pathLst>
            </a:custGeom>
            <a:solidFill>
              <a:srgbClr val="00CA8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63651" y="63500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8432" y="63500"/>
              <a:ext cx="355219" cy="6843903"/>
            </a:xfrm>
            <a:custGeom>
              <a:avLst/>
              <a:gdLst/>
              <a:ahLst/>
              <a:cxnLst/>
              <a:rect l="l" t="t" r="r" b="b"/>
              <a:pathLst>
                <a:path w="355219" h="6843903">
                  <a:moveTo>
                    <a:pt x="0" y="0"/>
                  </a:moveTo>
                  <a:lnTo>
                    <a:pt x="0" y="6843903"/>
                  </a:lnTo>
                  <a:lnTo>
                    <a:pt x="355219" y="6843903"/>
                  </a:lnTo>
                  <a:lnTo>
                    <a:pt x="355219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08456" y="63500"/>
              <a:ext cx="355092" cy="6843903"/>
            </a:xfrm>
            <a:custGeom>
              <a:avLst/>
              <a:gdLst/>
              <a:ahLst/>
              <a:cxnLst/>
              <a:rect l="l" t="t" r="r" b="b"/>
              <a:pathLst>
                <a:path w="355092" h="6843903">
                  <a:moveTo>
                    <a:pt x="0" y="0"/>
                  </a:moveTo>
                  <a:lnTo>
                    <a:pt x="0" y="6843903"/>
                  </a:lnTo>
                  <a:lnTo>
                    <a:pt x="355092" y="68439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F2F2F2">
                <a:alpha val="52549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2081" y="1093280"/>
            <a:ext cx="9851841" cy="5513194"/>
          </a:xfrm>
          <a:custGeom>
            <a:avLst/>
            <a:gdLst/>
            <a:ahLst/>
            <a:cxnLst/>
            <a:rect l="l" t="t" r="r" b="b"/>
            <a:pathLst>
              <a:path w="9851841" h="5513194">
                <a:moveTo>
                  <a:pt x="0" y="0"/>
                </a:moveTo>
                <a:lnTo>
                  <a:pt x="9851841" y="0"/>
                </a:lnTo>
                <a:lnTo>
                  <a:pt x="9851841" y="5513193"/>
                </a:lnTo>
                <a:lnTo>
                  <a:pt x="0" y="551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882998" y="5648344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99700" y="5356917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29" y="0"/>
                </a:lnTo>
                <a:lnTo>
                  <a:pt x="311029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52827" y="5273307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81273" y="4175493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30" y="0"/>
                </a:lnTo>
                <a:lnTo>
                  <a:pt x="311030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034401" y="4091883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2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81455" y="3677079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30" y="0"/>
                </a:lnTo>
                <a:lnTo>
                  <a:pt x="311030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34573" y="3593468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8"/>
                </a:lnTo>
                <a:lnTo>
                  <a:pt x="0" y="436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2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110774" y="3386271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30" y="0"/>
                </a:lnTo>
                <a:lnTo>
                  <a:pt x="311030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63902" y="3302660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9"/>
                </a:lnTo>
                <a:lnTo>
                  <a:pt x="0" y="436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3" t="-12862" r="-29998" b="-6932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62277" y="3203353"/>
            <a:ext cx="311029" cy="292103"/>
          </a:xfrm>
          <a:custGeom>
            <a:avLst/>
            <a:gdLst/>
            <a:ahLst/>
            <a:cxnLst/>
            <a:rect l="l" t="t" r="r" b="b"/>
            <a:pathLst>
              <a:path w="311029" h="292103">
                <a:moveTo>
                  <a:pt x="0" y="0"/>
                </a:moveTo>
                <a:lnTo>
                  <a:pt x="311030" y="0"/>
                </a:lnTo>
                <a:lnTo>
                  <a:pt x="311030" y="292103"/>
                </a:lnTo>
                <a:lnTo>
                  <a:pt x="0" y="29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15405" y="3119742"/>
            <a:ext cx="383305" cy="436178"/>
          </a:xfrm>
          <a:custGeom>
            <a:avLst/>
            <a:gdLst/>
            <a:ahLst/>
            <a:cxnLst/>
            <a:rect l="l" t="t" r="r" b="b"/>
            <a:pathLst>
              <a:path w="383305" h="436178">
                <a:moveTo>
                  <a:pt x="0" y="0"/>
                </a:moveTo>
                <a:lnTo>
                  <a:pt x="383305" y="0"/>
                </a:lnTo>
                <a:lnTo>
                  <a:pt x="383305" y="436179"/>
                </a:lnTo>
                <a:lnTo>
                  <a:pt x="0" y="436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01" t="-12862" r="-30000" b="-69322"/>
            </a:stretch>
          </a:blipFill>
        </p:spPr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541278" y="5765159"/>
            <a:ext cx="904084" cy="404536"/>
            <a:chOff x="0" y="0"/>
            <a:chExt cx="904088" cy="4045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4113" cy="404495"/>
            </a:xfrm>
            <a:custGeom>
              <a:avLst/>
              <a:gdLst/>
              <a:ahLst/>
              <a:cxnLst/>
              <a:rect l="l" t="t" r="r" b="b"/>
              <a:pathLst>
                <a:path w="904113" h="404495">
                  <a:moveTo>
                    <a:pt x="0" y="133985"/>
                  </a:moveTo>
                  <a:lnTo>
                    <a:pt x="862076" y="0"/>
                  </a:lnTo>
                  <a:lnTo>
                    <a:pt x="904113" y="270510"/>
                  </a:lnTo>
                  <a:lnTo>
                    <a:pt x="42037" y="404495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435608" y="5458968"/>
            <a:ext cx="1173480" cy="1173480"/>
          </a:xfrm>
          <a:custGeom>
            <a:avLst/>
            <a:gdLst/>
            <a:ahLst/>
            <a:cxnLst/>
            <a:rect l="l" t="t" r="r" b="b"/>
            <a:pathLst>
              <a:path w="1173480" h="1173480">
                <a:moveTo>
                  <a:pt x="0" y="0"/>
                </a:moveTo>
                <a:lnTo>
                  <a:pt x="1173480" y="0"/>
                </a:lnTo>
                <a:lnTo>
                  <a:pt x="1173480" y="1173480"/>
                </a:lnTo>
                <a:lnTo>
                  <a:pt x="0" y="11734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 rot="-367800">
            <a:off x="1954197" y="6045365"/>
            <a:ext cx="175965" cy="201787"/>
            <a:chOff x="0" y="0"/>
            <a:chExt cx="234620" cy="26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4569" cy="268986"/>
            </a:xfrm>
            <a:custGeom>
              <a:avLst/>
              <a:gdLst/>
              <a:ahLst/>
              <a:cxnLst/>
              <a:rect l="l" t="t" r="r" b="b"/>
              <a:pathLst>
                <a:path w="234569" h="268986">
                  <a:moveTo>
                    <a:pt x="234569" y="0"/>
                  </a:moveTo>
                  <a:lnTo>
                    <a:pt x="0" y="0"/>
                  </a:lnTo>
                  <a:lnTo>
                    <a:pt x="0" y="268986"/>
                  </a:lnTo>
                  <a:lnTo>
                    <a:pt x="234569" y="268986"/>
                  </a:lnTo>
                  <a:lnTo>
                    <a:pt x="234569" y="0"/>
                  </a:lnTo>
                  <a:close/>
                </a:path>
              </a:pathLst>
            </a:custGeom>
            <a:blipFill>
              <a:blip r:embed="rId3"/>
              <a:stretch>
                <a:fillRect l="-29160" t="-12445" r="-31201" b="-69782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807720" y="4727448"/>
            <a:ext cx="323088" cy="323088"/>
          </a:xfrm>
          <a:custGeom>
            <a:avLst/>
            <a:gdLst/>
            <a:ahLst/>
            <a:cxnLst/>
            <a:rect l="l" t="t" r="r" b="b"/>
            <a:pathLst>
              <a:path w="323088" h="323088">
                <a:moveTo>
                  <a:pt x="0" y="0"/>
                </a:moveTo>
                <a:lnTo>
                  <a:pt x="323088" y="0"/>
                </a:lnTo>
                <a:lnTo>
                  <a:pt x="323088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856232" y="4608576"/>
            <a:ext cx="323088" cy="323088"/>
          </a:xfrm>
          <a:custGeom>
            <a:avLst/>
            <a:gdLst/>
            <a:ahLst/>
            <a:cxnLst/>
            <a:rect l="l" t="t" r="r" b="b"/>
            <a:pathLst>
              <a:path w="323088" h="323088">
                <a:moveTo>
                  <a:pt x="0" y="0"/>
                </a:moveTo>
                <a:lnTo>
                  <a:pt x="323088" y="0"/>
                </a:lnTo>
                <a:lnTo>
                  <a:pt x="323088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69065" y="647433"/>
            <a:ext cx="3615099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Nomad Journey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2082" y="4123058"/>
            <a:ext cx="592893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Intro Nomad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16919" y="4015997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Install Nomad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81757" y="3814829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Start Nomad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46595" y="3436877"/>
            <a:ext cx="592893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Secure Nomad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52086" y="2217677"/>
            <a:ext cx="531009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 Config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54211" y="1785242"/>
            <a:ext cx="530104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Create Jobs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85601" y="1376810"/>
            <a:ext cx="451542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spc="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Day 2 Ops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932847" y="1557833"/>
            <a:ext cx="676018" cy="35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099" spc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Manage Workloads</a:t>
            </a:r>
          </a:p>
        </p:txBody>
      </p:sp>
      <p:sp>
        <p:nvSpPr>
          <p:cNvPr id="43" name="TextBox 43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85267" y="371475"/>
            <a:ext cx="1008059" cy="46034"/>
            <a:chOff x="0" y="0"/>
            <a:chExt cx="1008062" cy="46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8126" cy="46101"/>
            </a:xfrm>
            <a:custGeom>
              <a:avLst/>
              <a:gdLst/>
              <a:ahLst/>
              <a:cxnLst/>
              <a:rect l="l" t="t" r="r" b="b"/>
              <a:pathLst>
                <a:path w="1008126" h="46101">
                  <a:moveTo>
                    <a:pt x="0" y="0"/>
                  </a:moveTo>
                  <a:lnTo>
                    <a:pt x="1008126" y="0"/>
                  </a:lnTo>
                  <a:lnTo>
                    <a:pt x="1008126" y="46101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438315" y="6013609"/>
            <a:ext cx="618353" cy="844391"/>
          </a:xfrm>
          <a:custGeom>
            <a:avLst/>
            <a:gdLst/>
            <a:ahLst/>
            <a:cxnLst/>
            <a:rect l="l" t="t" r="r" b="b"/>
            <a:pathLst>
              <a:path w="618353" h="844391">
                <a:moveTo>
                  <a:pt x="0" y="0"/>
                </a:moveTo>
                <a:lnTo>
                  <a:pt x="618354" y="0"/>
                </a:lnTo>
                <a:lnTo>
                  <a:pt x="618354" y="844391"/>
                </a:lnTo>
                <a:lnTo>
                  <a:pt x="0" y="84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7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99319" y="6747300"/>
            <a:ext cx="96345" cy="110480"/>
          </a:xfrm>
          <a:custGeom>
            <a:avLst/>
            <a:gdLst/>
            <a:ahLst/>
            <a:cxnLst/>
            <a:rect l="l" t="t" r="r" b="b"/>
            <a:pathLst>
              <a:path w="96345" h="110480">
                <a:moveTo>
                  <a:pt x="0" y="0"/>
                </a:moveTo>
                <a:lnTo>
                  <a:pt x="96346" y="0"/>
                </a:lnTo>
                <a:lnTo>
                  <a:pt x="96346" y="110481"/>
                </a:lnTo>
                <a:lnTo>
                  <a:pt x="0" y="1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54" t="-12440" r="-31171" b="-6973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70357" y="2299906"/>
            <a:ext cx="1257529" cy="1251852"/>
          </a:xfrm>
          <a:custGeom>
            <a:avLst/>
            <a:gdLst/>
            <a:ahLst/>
            <a:cxnLst/>
            <a:rect l="l" t="t" r="r" b="b"/>
            <a:pathLst>
              <a:path w="1257529" h="1251852">
                <a:moveTo>
                  <a:pt x="0" y="0"/>
                </a:moveTo>
                <a:lnTo>
                  <a:pt x="1257529" y="0"/>
                </a:lnTo>
                <a:lnTo>
                  <a:pt x="1257529" y="1251852"/>
                </a:lnTo>
                <a:lnTo>
                  <a:pt x="0" y="1251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70357" y="4332561"/>
            <a:ext cx="1257529" cy="1251852"/>
          </a:xfrm>
          <a:custGeom>
            <a:avLst/>
            <a:gdLst/>
            <a:ahLst/>
            <a:cxnLst/>
            <a:rect l="l" t="t" r="r" b="b"/>
            <a:pathLst>
              <a:path w="1257529" h="1251852">
                <a:moveTo>
                  <a:pt x="0" y="0"/>
                </a:moveTo>
                <a:lnTo>
                  <a:pt x="1257529" y="0"/>
                </a:lnTo>
                <a:lnTo>
                  <a:pt x="1257529" y="1251851"/>
                </a:lnTo>
                <a:lnTo>
                  <a:pt x="0" y="1251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8248" y="5029829"/>
            <a:ext cx="376676" cy="429406"/>
          </a:xfrm>
          <a:custGeom>
            <a:avLst/>
            <a:gdLst/>
            <a:ahLst/>
            <a:cxnLst/>
            <a:rect l="l" t="t" r="r" b="b"/>
            <a:pathLst>
              <a:path w="376676" h="429406">
                <a:moveTo>
                  <a:pt x="0" y="0"/>
                </a:moveTo>
                <a:lnTo>
                  <a:pt x="376676" y="0"/>
                </a:lnTo>
                <a:lnTo>
                  <a:pt x="376676" y="429406"/>
                </a:lnTo>
                <a:lnTo>
                  <a:pt x="0" y="429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715" t="-8870" r="-27706" b="-6763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47961" y="3512877"/>
            <a:ext cx="1101957" cy="1096280"/>
          </a:xfrm>
          <a:custGeom>
            <a:avLst/>
            <a:gdLst/>
            <a:ahLst/>
            <a:cxnLst/>
            <a:rect l="l" t="t" r="r" b="b"/>
            <a:pathLst>
              <a:path w="1101957" h="1096280">
                <a:moveTo>
                  <a:pt x="0" y="0"/>
                </a:moveTo>
                <a:lnTo>
                  <a:pt x="1101957" y="0"/>
                </a:lnTo>
                <a:lnTo>
                  <a:pt x="1101957" y="1096280"/>
                </a:lnTo>
                <a:lnTo>
                  <a:pt x="0" y="10962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47958" y="3667839"/>
            <a:ext cx="701973" cy="786403"/>
          </a:xfrm>
          <a:custGeom>
            <a:avLst/>
            <a:gdLst/>
            <a:ahLst/>
            <a:cxnLst/>
            <a:rect l="l" t="t" r="r" b="b"/>
            <a:pathLst>
              <a:path w="701973" h="786403">
                <a:moveTo>
                  <a:pt x="0" y="0"/>
                </a:moveTo>
                <a:lnTo>
                  <a:pt x="701973" y="0"/>
                </a:lnTo>
                <a:lnTo>
                  <a:pt x="701973" y="786403"/>
                </a:lnTo>
                <a:lnTo>
                  <a:pt x="0" y="786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204" t="-12445" r="-28425" b="-6974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19586" y="2385803"/>
            <a:ext cx="587188" cy="584959"/>
          </a:xfrm>
          <a:custGeom>
            <a:avLst/>
            <a:gdLst/>
            <a:ahLst/>
            <a:cxnLst/>
            <a:rect l="l" t="t" r="r" b="b"/>
            <a:pathLst>
              <a:path w="587188" h="584959">
                <a:moveTo>
                  <a:pt x="0" y="0"/>
                </a:moveTo>
                <a:lnTo>
                  <a:pt x="587187" y="0"/>
                </a:lnTo>
                <a:lnTo>
                  <a:pt x="587187" y="584959"/>
                </a:lnTo>
                <a:lnTo>
                  <a:pt x="0" y="584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97024" y="2459736"/>
            <a:ext cx="432816" cy="435864"/>
          </a:xfrm>
          <a:custGeom>
            <a:avLst/>
            <a:gdLst/>
            <a:ahLst/>
            <a:cxnLst/>
            <a:rect l="l" t="t" r="r" b="b"/>
            <a:pathLst>
              <a:path w="432816" h="435864">
                <a:moveTo>
                  <a:pt x="0" y="0"/>
                </a:moveTo>
                <a:lnTo>
                  <a:pt x="432816" y="0"/>
                </a:lnTo>
                <a:lnTo>
                  <a:pt x="432816" y="435864"/>
                </a:lnTo>
                <a:lnTo>
                  <a:pt x="0" y="435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242899" y="2994650"/>
            <a:ext cx="111128" cy="399612"/>
            <a:chOff x="0" y="0"/>
            <a:chExt cx="111125" cy="399618"/>
          </a:xfrm>
        </p:grpSpPr>
        <p:sp>
          <p:nvSpPr>
            <p:cNvPr id="16" name="Freeform 16"/>
            <p:cNvSpPr/>
            <p:nvPr/>
          </p:nvSpPr>
          <p:spPr>
            <a:xfrm>
              <a:off x="-1651" y="0"/>
              <a:ext cx="114427" cy="399669"/>
            </a:xfrm>
            <a:custGeom>
              <a:avLst/>
              <a:gdLst/>
              <a:ahLst/>
              <a:cxnLst/>
              <a:rect l="l" t="t" r="r" b="b"/>
              <a:pathLst>
                <a:path w="114427" h="399669">
                  <a:moveTo>
                    <a:pt x="68326" y="0"/>
                  </a:moveTo>
                  <a:lnTo>
                    <a:pt x="68326" y="377571"/>
                  </a:lnTo>
                  <a:lnTo>
                    <a:pt x="46101" y="377571"/>
                  </a:lnTo>
                  <a:lnTo>
                    <a:pt x="46101" y="0"/>
                  </a:lnTo>
                  <a:close/>
                  <a:moveTo>
                    <a:pt x="111252" y="306959"/>
                  </a:moveTo>
                  <a:lnTo>
                    <a:pt x="57150" y="399669"/>
                  </a:lnTo>
                  <a:lnTo>
                    <a:pt x="3048" y="306959"/>
                  </a:lnTo>
                  <a:cubicBezTo>
                    <a:pt x="0" y="301625"/>
                    <a:pt x="1778" y="294894"/>
                    <a:pt x="6985" y="291719"/>
                  </a:cubicBezTo>
                  <a:lnTo>
                    <a:pt x="19050" y="290449"/>
                  </a:lnTo>
                  <a:lnTo>
                    <a:pt x="66548" y="371983"/>
                  </a:lnTo>
                  <a:lnTo>
                    <a:pt x="47625" y="371983"/>
                  </a:lnTo>
                  <a:lnTo>
                    <a:pt x="92075" y="295783"/>
                  </a:lnTo>
                  <a:cubicBezTo>
                    <a:pt x="95123" y="290449"/>
                    <a:pt x="101981" y="288671"/>
                    <a:pt x="107315" y="291846"/>
                  </a:cubicBezTo>
                  <a:lnTo>
                    <a:pt x="114427" y="301752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857881" y="3002290"/>
            <a:ext cx="2505513" cy="2011937"/>
            <a:chOff x="0" y="0"/>
            <a:chExt cx="2505520" cy="2011934"/>
          </a:xfrm>
        </p:grpSpPr>
        <p:sp>
          <p:nvSpPr>
            <p:cNvPr id="18" name="Freeform 18"/>
            <p:cNvSpPr/>
            <p:nvPr/>
          </p:nvSpPr>
          <p:spPr>
            <a:xfrm>
              <a:off x="63500" y="61468"/>
              <a:ext cx="2378583" cy="1038606"/>
            </a:xfrm>
            <a:custGeom>
              <a:avLst/>
              <a:gdLst/>
              <a:ahLst/>
              <a:cxnLst/>
              <a:rect l="l" t="t" r="r" b="b"/>
              <a:pathLst>
                <a:path w="2378583" h="1038606">
                  <a:moveTo>
                    <a:pt x="42926" y="1010031"/>
                  </a:moveTo>
                  <a:lnTo>
                    <a:pt x="1169162" y="1010031"/>
                  </a:lnTo>
                  <a:lnTo>
                    <a:pt x="1169162" y="66294"/>
                  </a:lnTo>
                  <a:lnTo>
                    <a:pt x="1154938" y="80518"/>
                  </a:lnTo>
                  <a:lnTo>
                    <a:pt x="2350262" y="80518"/>
                  </a:lnTo>
                  <a:lnTo>
                    <a:pt x="2350262" y="52070"/>
                  </a:lnTo>
                  <a:lnTo>
                    <a:pt x="1140587" y="52070"/>
                  </a:lnTo>
                  <a:lnTo>
                    <a:pt x="1140587" y="995680"/>
                  </a:lnTo>
                  <a:lnTo>
                    <a:pt x="1154811" y="981456"/>
                  </a:lnTo>
                  <a:lnTo>
                    <a:pt x="42926" y="981456"/>
                  </a:lnTo>
                  <a:close/>
                  <a:moveTo>
                    <a:pt x="42926" y="952881"/>
                  </a:moveTo>
                  <a:cubicBezTo>
                    <a:pt x="19177" y="952881"/>
                    <a:pt x="0" y="972058"/>
                    <a:pt x="0" y="995680"/>
                  </a:cubicBezTo>
                  <a:cubicBezTo>
                    <a:pt x="0" y="1019302"/>
                    <a:pt x="19177" y="1038606"/>
                    <a:pt x="42926" y="1038606"/>
                  </a:cubicBezTo>
                  <a:cubicBezTo>
                    <a:pt x="66675" y="1038606"/>
                    <a:pt x="85852" y="1019429"/>
                    <a:pt x="85852" y="995680"/>
                  </a:cubicBezTo>
                  <a:cubicBezTo>
                    <a:pt x="85852" y="971931"/>
                    <a:pt x="66675" y="952754"/>
                    <a:pt x="42926" y="952754"/>
                  </a:cubicBezTo>
                  <a:close/>
                  <a:moveTo>
                    <a:pt x="2271649" y="128651"/>
                  </a:moveTo>
                  <a:lnTo>
                    <a:pt x="2378583" y="66294"/>
                  </a:lnTo>
                  <a:lnTo>
                    <a:pt x="2271649" y="3937"/>
                  </a:lnTo>
                  <a:cubicBezTo>
                    <a:pt x="2264791" y="0"/>
                    <a:pt x="2256028" y="2286"/>
                    <a:pt x="2252091" y="9017"/>
                  </a:cubicBezTo>
                  <a:lnTo>
                    <a:pt x="2250440" y="24638"/>
                  </a:lnTo>
                  <a:lnTo>
                    <a:pt x="2343023" y="78613"/>
                  </a:lnTo>
                  <a:lnTo>
                    <a:pt x="2343023" y="53975"/>
                  </a:lnTo>
                  <a:lnTo>
                    <a:pt x="2257298" y="104013"/>
                  </a:lnTo>
                  <a:cubicBezTo>
                    <a:pt x="2250440" y="107950"/>
                    <a:pt x="2248154" y="116713"/>
                    <a:pt x="2252218" y="123571"/>
                  </a:cubicBezTo>
                  <a:lnTo>
                    <a:pt x="2264918" y="132715"/>
                  </a:lnTo>
                  <a:close/>
                </a:path>
              </a:pathLst>
            </a:custGeom>
            <a:solidFill>
              <a:srgbClr val="3F3F3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74676" y="1014222"/>
              <a:ext cx="2315718" cy="936244"/>
            </a:xfrm>
            <a:custGeom>
              <a:avLst/>
              <a:gdLst/>
              <a:ahLst/>
              <a:cxnLst/>
              <a:rect l="l" t="t" r="r" b="b"/>
              <a:pathLst>
                <a:path w="2315718" h="936244">
                  <a:moveTo>
                    <a:pt x="42926" y="28702"/>
                  </a:moveTo>
                  <a:lnTo>
                    <a:pt x="1151636" y="28702"/>
                  </a:lnTo>
                  <a:lnTo>
                    <a:pt x="1151636" y="869950"/>
                  </a:lnTo>
                  <a:lnTo>
                    <a:pt x="1137412" y="855726"/>
                  </a:lnTo>
                  <a:lnTo>
                    <a:pt x="2287397" y="855726"/>
                  </a:lnTo>
                  <a:lnTo>
                    <a:pt x="2287397" y="884301"/>
                  </a:lnTo>
                  <a:lnTo>
                    <a:pt x="1123061" y="884301"/>
                  </a:lnTo>
                  <a:lnTo>
                    <a:pt x="1123061" y="42926"/>
                  </a:lnTo>
                  <a:lnTo>
                    <a:pt x="1137285" y="57150"/>
                  </a:lnTo>
                  <a:lnTo>
                    <a:pt x="42926" y="57150"/>
                  </a:lnTo>
                  <a:close/>
                  <a:moveTo>
                    <a:pt x="42926" y="85852"/>
                  </a:moveTo>
                  <a:cubicBezTo>
                    <a:pt x="19304" y="85852"/>
                    <a:pt x="0" y="66675"/>
                    <a:pt x="0" y="42926"/>
                  </a:cubicBezTo>
                  <a:cubicBezTo>
                    <a:pt x="0" y="19177"/>
                    <a:pt x="19177" y="0"/>
                    <a:pt x="42926" y="0"/>
                  </a:cubicBezTo>
                  <a:cubicBezTo>
                    <a:pt x="66675" y="0"/>
                    <a:pt x="85852" y="19177"/>
                    <a:pt x="85852" y="42926"/>
                  </a:cubicBezTo>
                  <a:cubicBezTo>
                    <a:pt x="85852" y="66675"/>
                    <a:pt x="66675" y="85852"/>
                    <a:pt x="42926" y="85852"/>
                  </a:cubicBezTo>
                  <a:close/>
                  <a:moveTo>
                    <a:pt x="2208784" y="807593"/>
                  </a:moveTo>
                  <a:lnTo>
                    <a:pt x="2315718" y="869950"/>
                  </a:lnTo>
                  <a:lnTo>
                    <a:pt x="2208784" y="932307"/>
                  </a:lnTo>
                  <a:cubicBezTo>
                    <a:pt x="2201926" y="936244"/>
                    <a:pt x="2193163" y="933958"/>
                    <a:pt x="2189226" y="927227"/>
                  </a:cubicBezTo>
                  <a:lnTo>
                    <a:pt x="2187575" y="911606"/>
                  </a:lnTo>
                  <a:lnTo>
                    <a:pt x="2280158" y="857631"/>
                  </a:lnTo>
                  <a:lnTo>
                    <a:pt x="2280158" y="882269"/>
                  </a:lnTo>
                  <a:lnTo>
                    <a:pt x="2194433" y="832231"/>
                  </a:lnTo>
                  <a:cubicBezTo>
                    <a:pt x="2187575" y="828294"/>
                    <a:pt x="2185289" y="819531"/>
                    <a:pt x="2189353" y="812673"/>
                  </a:cubicBezTo>
                  <a:lnTo>
                    <a:pt x="2202053" y="803529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6113917" y="3003814"/>
            <a:ext cx="383305" cy="429406"/>
          </a:xfrm>
          <a:custGeom>
            <a:avLst/>
            <a:gdLst/>
            <a:ahLst/>
            <a:cxnLst/>
            <a:rect l="l" t="t" r="r" b="b"/>
            <a:pathLst>
              <a:path w="383305" h="429406">
                <a:moveTo>
                  <a:pt x="0" y="0"/>
                </a:moveTo>
                <a:lnTo>
                  <a:pt x="383305" y="0"/>
                </a:lnTo>
                <a:lnTo>
                  <a:pt x="383305" y="429406"/>
                </a:lnTo>
                <a:lnTo>
                  <a:pt x="0" y="42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204" t="-12446" r="-28425" b="-69739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389943" y="4523280"/>
            <a:ext cx="46044" cy="826132"/>
            <a:chOff x="0" y="0"/>
            <a:chExt cx="46038" cy="8261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101" cy="826135"/>
            </a:xfrm>
            <a:custGeom>
              <a:avLst/>
              <a:gdLst/>
              <a:ahLst/>
              <a:cxnLst/>
              <a:rect l="l" t="t" r="r" b="b"/>
              <a:pathLst>
                <a:path w="46101" h="826135">
                  <a:moveTo>
                    <a:pt x="0" y="826135"/>
                  </a:moveTo>
                  <a:lnTo>
                    <a:pt x="0" y="0"/>
                  </a:lnTo>
                  <a:lnTo>
                    <a:pt x="46101" y="0"/>
                  </a:lnTo>
                  <a:lnTo>
                    <a:pt x="46101" y="826135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421108" y="2532726"/>
            <a:ext cx="46044" cy="826132"/>
            <a:chOff x="0" y="0"/>
            <a:chExt cx="46038" cy="8261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101" cy="826135"/>
            </a:xfrm>
            <a:custGeom>
              <a:avLst/>
              <a:gdLst/>
              <a:ahLst/>
              <a:cxnLst/>
              <a:rect l="l" t="t" r="r" b="b"/>
              <a:pathLst>
                <a:path w="46101" h="826135">
                  <a:moveTo>
                    <a:pt x="0" y="826135"/>
                  </a:moveTo>
                  <a:lnTo>
                    <a:pt x="0" y="0"/>
                  </a:lnTo>
                  <a:lnTo>
                    <a:pt x="46101" y="0"/>
                  </a:lnTo>
                  <a:lnTo>
                    <a:pt x="46101" y="826135"/>
                  </a:lnTo>
                  <a:close/>
                </a:path>
              </a:pathLst>
            </a:custGeom>
            <a:solidFill>
              <a:srgbClr val="00CA8E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0636987" y="236172"/>
            <a:ext cx="1165431" cy="1326185"/>
          </a:xfrm>
          <a:custGeom>
            <a:avLst/>
            <a:gdLst/>
            <a:ahLst/>
            <a:cxnLst/>
            <a:rect l="l" t="t" r="r" b="b"/>
            <a:pathLst>
              <a:path w="1165431" h="1326185">
                <a:moveTo>
                  <a:pt x="0" y="0"/>
                </a:moveTo>
                <a:lnTo>
                  <a:pt x="1165431" y="0"/>
                </a:lnTo>
                <a:lnTo>
                  <a:pt x="1165431" y="1326185"/>
                </a:lnTo>
                <a:lnTo>
                  <a:pt x="0" y="13261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9103" t="-12862" r="-29998" b="-69323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73523" y="522465"/>
            <a:ext cx="3044123" cy="6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Single</a:t>
            </a:r>
            <a:r>
              <a:rPr lang="en-US" sz="3600" b="1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  <a:r>
              <a:rPr lang="en-US" sz="3600" b="1">
                <a:solidFill>
                  <a:srgbClr val="00CA8E"/>
                </a:solidFill>
                <a:latin typeface="Raleway Heavy"/>
                <a:ea typeface="Raleway Heavy"/>
                <a:cs typeface="Raleway Heavy"/>
                <a:sym typeface="Raleway Heavy"/>
              </a:rPr>
              <a:t>Binary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51064" y="2622861"/>
            <a:ext cx="2889142" cy="55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0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Nomad Server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forms the control plane for scheduling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12697" y="4457757"/>
            <a:ext cx="4060460" cy="110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7"/>
              </a:lnSpc>
            </a:pPr>
            <a:r>
              <a:rPr lang="en-US" sz="1800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Nomad Client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runs on the node which registers with the servers, watching for any work to be assigned and execute </a:t>
            </a:r>
          </a:p>
          <a:p>
            <a:pPr algn="l">
              <a:lnSpc>
                <a:spcPts val="2448"/>
              </a:lnSpc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2676" y="4729315"/>
            <a:ext cx="1277779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Nomad Agent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78406" y="5555323"/>
            <a:ext cx="1266615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Nomad Client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46659" y="3467443"/>
            <a:ext cx="1330652" cy="29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3F3F3F"/>
                </a:solidFill>
                <a:latin typeface="Roboto Bold"/>
                <a:ea typeface="Roboto Bold"/>
                <a:cs typeface="Roboto Bold"/>
                <a:sym typeface="Roboto Bold"/>
              </a:rPr>
              <a:t>Nomad Server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55946" y="2139858"/>
            <a:ext cx="892797" cy="2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Single Binary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569020" y="4485389"/>
            <a:ext cx="475555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Client Agent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69020" y="2455421"/>
            <a:ext cx="510159" cy="4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Server Agent</a:t>
            </a:r>
          </a:p>
        </p:txBody>
      </p:sp>
      <p:sp>
        <p:nvSpPr>
          <p:cNvPr id="35" name="TextBox 35"/>
          <p:cNvSpPr txBox="1"/>
          <p:nvPr/>
        </p:nvSpPr>
        <p:spPr>
          <a:xfrm rot="5400000">
            <a:off x="9470196" y="3080578"/>
            <a:ext cx="52301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2085</Words>
  <Application>Microsoft Office PowerPoint</Application>
  <PresentationFormat>Widescreen</PresentationFormat>
  <Paragraphs>429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Roboto Bold</vt:lpstr>
      <vt:lpstr>Roboto Italics</vt:lpstr>
      <vt:lpstr>Raleway Heavy</vt:lpstr>
      <vt:lpstr>Arial</vt:lpstr>
      <vt:lpstr>Roboto Bold Italics</vt:lpstr>
      <vt:lpstr>Courier New OS</vt:lpstr>
      <vt:lpstr>Calibri</vt:lpstr>
      <vt:lpstr>Courier New OS Bold</vt:lpstr>
      <vt:lpstr>IBM Plex Sans Condensed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Deploying+Nomad.pdf</dc:title>
  <cp:lastModifiedBy>Raman Khanna</cp:lastModifiedBy>
  <cp:revision>4</cp:revision>
  <dcterms:created xsi:type="dcterms:W3CDTF">2006-08-16T00:00:00Z</dcterms:created>
  <dcterms:modified xsi:type="dcterms:W3CDTF">2024-10-18T11:32:21Z</dcterms:modified>
  <dc:identifier>DAGT5YUCsu8</dc:identifier>
</cp:coreProperties>
</file>